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3648" r:id="rId1"/>
  </p:sldMasterIdLst>
  <p:notesMasterIdLst>
    <p:notesMasterId r:id="rId70"/>
  </p:notesMasterIdLst>
  <p:sldIdLst>
    <p:sldId id="256" r:id="rId2"/>
    <p:sldId id="362" r:id="rId3"/>
    <p:sldId id="257" r:id="rId4"/>
    <p:sldId id="258" r:id="rId5"/>
    <p:sldId id="335" r:id="rId6"/>
    <p:sldId id="307" r:id="rId7"/>
    <p:sldId id="260" r:id="rId8"/>
    <p:sldId id="391" r:id="rId9"/>
    <p:sldId id="282" r:id="rId10"/>
    <p:sldId id="299" r:id="rId11"/>
    <p:sldId id="301" r:id="rId12"/>
    <p:sldId id="302" r:id="rId13"/>
    <p:sldId id="339" r:id="rId14"/>
    <p:sldId id="336" r:id="rId15"/>
    <p:sldId id="337" r:id="rId16"/>
    <p:sldId id="338" r:id="rId17"/>
    <p:sldId id="340" r:id="rId18"/>
    <p:sldId id="341" r:id="rId19"/>
    <p:sldId id="303" r:id="rId20"/>
    <p:sldId id="392" r:id="rId21"/>
    <p:sldId id="393" r:id="rId22"/>
    <p:sldId id="394" r:id="rId23"/>
    <p:sldId id="396" r:id="rId24"/>
    <p:sldId id="261" r:id="rId25"/>
    <p:sldId id="390" r:id="rId26"/>
    <p:sldId id="342" r:id="rId27"/>
    <p:sldId id="353" r:id="rId28"/>
    <p:sldId id="343" r:id="rId29"/>
    <p:sldId id="368" r:id="rId30"/>
    <p:sldId id="365" r:id="rId31"/>
    <p:sldId id="366" r:id="rId32"/>
    <p:sldId id="367" r:id="rId33"/>
    <p:sldId id="344" r:id="rId34"/>
    <p:sldId id="356" r:id="rId35"/>
    <p:sldId id="371" r:id="rId36"/>
    <p:sldId id="370" r:id="rId37"/>
    <p:sldId id="345" r:id="rId38"/>
    <p:sldId id="357" r:id="rId39"/>
    <p:sldId id="372" r:id="rId40"/>
    <p:sldId id="346" r:id="rId41"/>
    <p:sldId id="373" r:id="rId42"/>
    <p:sldId id="383" r:id="rId43"/>
    <p:sldId id="384" r:id="rId44"/>
    <p:sldId id="385" r:id="rId45"/>
    <p:sldId id="388" r:id="rId46"/>
    <p:sldId id="389" r:id="rId47"/>
    <p:sldId id="386" r:id="rId48"/>
    <p:sldId id="387" r:id="rId49"/>
    <p:sldId id="358" r:id="rId50"/>
    <p:sldId id="374" r:id="rId51"/>
    <p:sldId id="375" r:id="rId52"/>
    <p:sldId id="397" r:id="rId53"/>
    <p:sldId id="347" r:id="rId54"/>
    <p:sldId id="359" r:id="rId55"/>
    <p:sldId id="376" r:id="rId56"/>
    <p:sldId id="377" r:id="rId57"/>
    <p:sldId id="378" r:id="rId58"/>
    <p:sldId id="348" r:id="rId59"/>
    <p:sldId id="360" r:id="rId60"/>
    <p:sldId id="352" r:id="rId61"/>
    <p:sldId id="361" r:id="rId62"/>
    <p:sldId id="379" r:id="rId63"/>
    <p:sldId id="380" r:id="rId64"/>
    <p:sldId id="381" r:id="rId65"/>
    <p:sldId id="298" r:id="rId66"/>
    <p:sldId id="312" r:id="rId67"/>
    <p:sldId id="332" r:id="rId68"/>
    <p:sldId id="297"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09" autoAdjust="0"/>
    <p:restoredTop sz="68808" autoAdjust="0"/>
  </p:normalViewPr>
  <p:slideViewPr>
    <p:cSldViewPr snapToGrid="0">
      <p:cViewPr varScale="1">
        <p:scale>
          <a:sx n="69" d="100"/>
          <a:sy n="69" d="100"/>
        </p:scale>
        <p:origin x="96" y="282"/>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25</a:t>
            </a:fld>
            <a:endParaRPr lang="zh-CN" altLang="en-US"/>
          </a:p>
        </p:txBody>
      </p:sp>
    </p:spTree>
    <p:extLst>
      <p:ext uri="{BB962C8B-B14F-4D97-AF65-F5344CB8AC3E}">
        <p14:creationId xmlns:p14="http://schemas.microsoft.com/office/powerpoint/2010/main" val="377674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smtClean="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31248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8</a:t>
            </a:fld>
            <a:endParaRPr lang="zh-CN" altLang="en-US"/>
          </a:p>
        </p:txBody>
      </p:sp>
    </p:spTree>
    <p:extLst>
      <p:ext uri="{BB962C8B-B14F-4D97-AF65-F5344CB8AC3E}">
        <p14:creationId xmlns:p14="http://schemas.microsoft.com/office/powerpoint/2010/main" val="22844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68</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mailto:31602276@stu.zucc.edu.cn" TargetMode="External"/><Relationship Id="rId3" Type="http://schemas.openxmlformats.org/officeDocument/2006/relationships/hyperlink" Target="mailto:yangc@zucc.edu.cn" TargetMode="External"/><Relationship Id="rId7" Type="http://schemas.openxmlformats.org/officeDocument/2006/relationships/hyperlink" Target="mailto:31501382@stu.zucc.edu.cn"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mailto:31601358@stu.zucc.edu.cn" TargetMode="External"/><Relationship Id="rId5" Type="http://schemas.openxmlformats.org/officeDocument/2006/relationships/hyperlink" Target="mailto:31601377@stu.zucc.edu.cn" TargetMode="External"/><Relationship Id="rId4" Type="http://schemas.openxmlformats.org/officeDocument/2006/relationships/hyperlink" Target="mailto:ubilabs@zucc.edu.cn" TargetMode="External"/><Relationship Id="rId9" Type="http://schemas.openxmlformats.org/officeDocument/2006/relationships/hyperlink" Target="mailto:31601375@stu.zucc.edu.c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smtClean="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smtClean="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smtClean="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endPar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endParaRP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 calcmode="lin" valueType="num">
                                      <p:cBhvr>
                                        <p:cTn id="9"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3"/>
                                        </p:tgtEl>
                                      </p:cBhvr>
                                    </p:animEffect>
                                  </p:childTnLst>
                                </p:cTn>
                              </p:par>
                            </p:childTnLst>
                          </p:cTn>
                        </p:par>
                        <p:par>
                          <p:cTn id="12" fill="hold">
                            <p:stCondLst>
                              <p:cond delay="42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b="1" kern="100" dirty="0" smtClean="0">
                <a:latin typeface="微软雅黑" panose="020B0503020204020204" pitchFamily="34" charset="-122"/>
                <a:ea typeface="微软雅黑" panose="020B0503020204020204" pitchFamily="34" charset="-122"/>
              </a:rPr>
              <a:t>：</a:t>
            </a:r>
            <a:r>
              <a:rPr lang="zh-CN" altLang="zh-CN" sz="3600" kern="100" dirty="0" smtClean="0">
                <a:latin typeface="微软雅黑" panose="020B0503020204020204" pitchFamily="34" charset="-122"/>
                <a:ea typeface="微软雅黑" panose="020B0503020204020204" pitchFamily="34" charset="-122"/>
              </a:rPr>
              <a:t>可以</a:t>
            </a:r>
            <a:r>
              <a:rPr lang="zh-CN" altLang="zh-CN" sz="3600" kern="100" dirty="0">
                <a:latin typeface="微软雅黑" panose="020B0503020204020204" pitchFamily="34" charset="-122"/>
                <a:ea typeface="微软雅黑" panose="020B0503020204020204" pitchFamily="34" charset="-122"/>
              </a:rPr>
              <a:t>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b="1" kern="100" dirty="0" smtClean="0">
                <a:latin typeface="微软雅黑" panose="020B0503020204020204" pitchFamily="34" charset="-122"/>
                <a:ea typeface="微软雅黑" panose="020B0503020204020204" pitchFamily="34" charset="-122"/>
              </a:rPr>
              <a:t>：</a:t>
            </a:r>
            <a:r>
              <a:rPr lang="zh-CN" altLang="zh-CN" sz="3600" kern="100" dirty="0" smtClean="0">
                <a:latin typeface="微软雅黑" panose="020B0503020204020204" pitchFamily="34" charset="-122"/>
                <a:ea typeface="微软雅黑" panose="020B0503020204020204" pitchFamily="34" charset="-122"/>
              </a:rPr>
              <a:t>查看</a:t>
            </a:r>
            <a:r>
              <a:rPr lang="zh-CN" altLang="zh-CN" sz="3600" kern="100" dirty="0">
                <a:latin typeface="微软雅黑" panose="020B0503020204020204" pitchFamily="34" charset="-122"/>
                <a:ea typeface="微软雅黑" panose="020B0503020204020204" pitchFamily="34" charset="-122"/>
              </a:rPr>
              <a:t>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a:t>
            </a:r>
            <a:r>
              <a:rPr lang="zh-CN" altLang="en-US" sz="4400" dirty="0" smtClean="0">
                <a:latin typeface="微软雅黑" panose="020B0503020204020204" pitchFamily="34" charset="-122"/>
                <a:ea typeface="微软雅黑" panose="020B0503020204020204" pitchFamily="34" charset="-122"/>
                <a:cs typeface="Times New Roman" panose="02020603050405020304" pitchFamily="18" charset="0"/>
              </a:rPr>
              <a:t>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市面上主要的</a:t>
            </a:r>
            <a:r>
              <a:rPr lang="en-US" altLang="zh-CN" sz="3200" dirty="0"/>
              <a:t>APP</a:t>
            </a:r>
            <a:r>
              <a:rPr lang="zh-CN" altLang="en-US" sz="3200" dirty="0" smtClean="0"/>
              <a:t>对比</a:t>
            </a:r>
            <a:r>
              <a:rPr lang="en-US" altLang="zh-CN" sz="1600" dirty="0">
                <a:solidFill>
                  <a:srgbClr val="365A96"/>
                </a:solidFill>
              </a:rPr>
              <a:t>[13]</a:t>
            </a:r>
            <a:endParaRPr lang="zh-CN" altLang="en-US" sz="3200" dirty="0"/>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smtClean="0"/>
              <a:t>潮汐</a:t>
            </a:r>
            <a:endParaRPr lang="zh-CN" altLang="en-US" sz="2400" b="1" dirty="0"/>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smtClean="0"/>
              <a:t>温度</a:t>
            </a:r>
            <a:endParaRPr lang="zh-CN" altLang="en-US" sz="2400" b="1" dirty="0"/>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smtClean="0"/>
              <a:t>风力</a:t>
            </a:r>
            <a:endParaRPr lang="zh-CN" altLang="en-US" sz="2400" b="1" dirty="0"/>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smtClean="0"/>
              <a:t>气候</a:t>
            </a:r>
            <a:endParaRPr lang="zh-CN" altLang="en-US" sz="2400" b="1" dirty="0"/>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smtClean="0"/>
              <a:t>风向</a:t>
            </a:r>
            <a:endParaRPr lang="en-US" altLang="zh-CN" sz="2400" b="1" dirty="0" smtClean="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1600" dirty="0">
                <a:solidFill>
                  <a:srgbClr val="365A96"/>
                </a:solidFill>
              </a:rPr>
              <a:t>[13]</a:t>
            </a:r>
            <a:endParaRPr lang="zh-CN" altLang="en-US" sz="3200" dirty="0"/>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引言</a:t>
            </a:r>
            <a:r>
              <a:rPr lang="en-US" altLang="zh-CN" sz="1600" dirty="0" smtClean="0"/>
              <a:t>[11]</a:t>
            </a:r>
            <a:endParaRPr lang="zh-CN" altLang="en-US" sz="3200" dirty="0"/>
          </a:p>
        </p:txBody>
      </p:sp>
      <p:sp>
        <p:nvSpPr>
          <p:cNvPr id="3" name="矩形 2"/>
          <p:cNvSpPr/>
          <p:nvPr/>
        </p:nvSpPr>
        <p:spPr>
          <a:xfrm>
            <a:off x="0" y="1065720"/>
            <a:ext cx="12191999" cy="5468164"/>
          </a:xfrm>
          <a:prstGeom prst="rect">
            <a:avLst/>
          </a:prstGeom>
        </p:spPr>
        <p:txBody>
          <a:bodyPr wrap="square">
            <a:spAutoFit/>
          </a:bodyPr>
          <a:lstStyle/>
          <a:p>
            <a:pPr lvl="1" fontAlgn="base">
              <a:spcBef>
                <a:spcPts val="600"/>
              </a:spcBef>
              <a:spcAft>
                <a:spcPts val="600"/>
              </a:spcAft>
            </a:pPr>
            <a:r>
              <a:rPr lang="en-US" altLang="zh-CN" sz="2800" b="1" kern="0" cap="all" dirty="0" smtClean="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50000"/>
              </a:lnSpc>
              <a:spcAft>
                <a:spcPts val="1000"/>
              </a:spcAft>
            </a:pPr>
            <a:r>
              <a:rPr lang="zh-CN" altLang="zh-CN" sz="2000" dirty="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400" dirty="0">
              <a:latin typeface="Times New Roman" panose="02020603050405020304" pitchFamily="18" charset="0"/>
              <a:ea typeface="宋体" panose="02010600030101010101" pitchFamily="2" charset="-122"/>
            </a:endParaRPr>
          </a:p>
          <a:p>
            <a:pPr lvl="1" fontAlgn="base">
              <a:spcBef>
                <a:spcPts val="600"/>
              </a:spcBef>
              <a:spcAft>
                <a:spcPts val="600"/>
              </a:spcAft>
            </a:pPr>
            <a:r>
              <a:rPr lang="en-US" altLang="zh-CN" sz="2800" b="1" kern="0" cap="all" dirty="0" smtClean="0">
                <a:latin typeface="微软雅黑" panose="020B0503020204020204" pitchFamily="34" charset="-122"/>
                <a:ea typeface="微软雅黑" panose="020B0503020204020204" pitchFamily="34" charset="-122"/>
                <a:cs typeface="Arial" panose="020B0604020202020204" pitchFamily="34" charset="0"/>
              </a:rPr>
              <a:t>2.需求背景</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50000"/>
              </a:lnSpc>
              <a:spcAft>
                <a:spcPts val="1000"/>
              </a:spcAft>
            </a:pPr>
            <a:r>
              <a:rPr lang="zh-CN" altLang="zh-CN" sz="2000" dirty="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smtClean="0"/>
              <a:t>——</a:t>
            </a:r>
            <a:r>
              <a:rPr lang="zh-CN" altLang="en-US" sz="3200" dirty="0" smtClean="0"/>
              <a:t>最终方案</a:t>
            </a:r>
            <a:r>
              <a:rPr lang="en-US" altLang="zh-CN" sz="1600" dirty="0">
                <a:solidFill>
                  <a:srgbClr val="365A96"/>
                </a:solidFill>
              </a:rPr>
              <a:t>[13]</a:t>
            </a:r>
            <a:endParaRPr lang="zh-CN" altLang="en-US" sz="3200" dirty="0"/>
          </a:p>
        </p:txBody>
      </p:sp>
      <p:sp>
        <p:nvSpPr>
          <p:cNvPr id="4" name="矩形 3"/>
          <p:cNvSpPr/>
          <p:nvPr/>
        </p:nvSpPr>
        <p:spPr>
          <a:xfrm>
            <a:off x="0" y="1457950"/>
            <a:ext cx="12161298" cy="4401205"/>
          </a:xfrm>
          <a:prstGeom prst="rect">
            <a:avLst/>
          </a:prstGeom>
        </p:spPr>
        <p:txBody>
          <a:bodyPr wrap="square">
            <a:spAutoFit/>
          </a:bodyPr>
          <a:lstStyle/>
          <a:p>
            <a:pPr indent="266700" algn="just">
              <a:spcAft>
                <a:spcPts val="0"/>
              </a:spcAft>
            </a:pPr>
            <a:r>
              <a:rPr lang="zh-CN" altLang="zh-CN" sz="2800" kern="100" dirty="0">
                <a:latin typeface="+mn-ea"/>
              </a:rPr>
              <a:t>项目所需的用户软件需要较好的使用体验，所以我们认为使用直接运行在安卓手机上的</a:t>
            </a:r>
            <a:r>
              <a:rPr lang="en-US" altLang="zh-CN" sz="2800" kern="100" dirty="0">
                <a:latin typeface="+mn-ea"/>
              </a:rPr>
              <a:t>Android APP</a:t>
            </a:r>
            <a:r>
              <a:rPr lang="zh-CN" altLang="zh-CN" sz="2800" kern="100" dirty="0">
                <a:latin typeface="+mn-ea"/>
              </a:rPr>
              <a:t>可以满足用户的要求，可以带来更高的响应速度，在无网络的时候，可以进行离线操作，等到网络状况恢复的时候，就可以继续进行分享操作，钓鱼爱好者经常会到移动网络未覆盖全面的地方进行活动，所以就舍弃掉了微信小程序和</a:t>
            </a:r>
            <a:r>
              <a:rPr lang="en-US" altLang="zh-CN" sz="2800" kern="100" dirty="0">
                <a:latin typeface="+mn-ea"/>
              </a:rPr>
              <a:t>H5</a:t>
            </a:r>
            <a:r>
              <a:rPr lang="zh-CN" altLang="zh-CN" sz="2800" kern="100" dirty="0">
                <a:latin typeface="+mn-ea"/>
              </a:rPr>
              <a:t>应用这两个方案，选择了使用原生的</a:t>
            </a:r>
            <a:r>
              <a:rPr lang="en-US" altLang="zh-CN" sz="2800" kern="100" dirty="0">
                <a:latin typeface="+mn-ea"/>
              </a:rPr>
              <a:t>APP</a:t>
            </a:r>
            <a:r>
              <a:rPr lang="zh-CN" altLang="zh-CN" sz="2800" kern="100" dirty="0">
                <a:latin typeface="+mn-ea"/>
              </a:rPr>
              <a:t>进行开发。</a:t>
            </a:r>
          </a:p>
          <a:p>
            <a:pPr indent="266700" algn="just">
              <a:spcAft>
                <a:spcPts val="0"/>
              </a:spcAft>
            </a:pPr>
            <a:r>
              <a:rPr lang="zh-CN" altLang="zh-CN" sz="2800" kern="100" dirty="0">
                <a:latin typeface="+mn-ea"/>
              </a:rPr>
              <a:t>后台采用的系统基本没有其他的选择，因为小组的技术栈限制了其他的选择，而且现在大多数的系统的后台也都是通过网页来进行管理的，和使用手机管理相对比，网页后台提供了更大的显示空间，更加容易扩展的控件库和更强的跨平台适应能力。</a:t>
            </a:r>
          </a:p>
        </p:txBody>
      </p:sp>
    </p:spTree>
    <p:extLst>
      <p:ext uri="{BB962C8B-B14F-4D97-AF65-F5344CB8AC3E}">
        <p14:creationId xmlns:p14="http://schemas.microsoft.com/office/powerpoint/2010/main" val="3329530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smtClean="0"/>
              <a:t>——</a:t>
            </a:r>
            <a:r>
              <a:rPr lang="zh-CN" altLang="en-US" sz="3200" dirty="0" smtClean="0"/>
              <a:t>五个可行性</a:t>
            </a:r>
            <a:r>
              <a:rPr lang="en-US" altLang="zh-CN" sz="1600" dirty="0">
                <a:solidFill>
                  <a:srgbClr val="365A96"/>
                </a:solidFill>
              </a:rPr>
              <a:t>[13]</a:t>
            </a:r>
            <a:endParaRPr lang="zh-CN" altLang="en-US" sz="3200" dirty="0"/>
          </a:p>
        </p:txBody>
      </p:sp>
      <p:sp>
        <p:nvSpPr>
          <p:cNvPr id="2" name="文本框 1"/>
          <p:cNvSpPr txBox="1"/>
          <p:nvPr/>
        </p:nvSpPr>
        <p:spPr>
          <a:xfrm>
            <a:off x="160020" y="816388"/>
            <a:ext cx="11264622" cy="584775"/>
          </a:xfrm>
          <a:prstGeom prst="rect">
            <a:avLst/>
          </a:prstGeom>
          <a:noFill/>
        </p:spPr>
        <p:txBody>
          <a:bodyPr wrap="none" rtlCol="0">
            <a:spAutoFit/>
          </a:bodyPr>
          <a:lstStyle/>
          <a:p>
            <a:r>
              <a:rPr lang="zh-CN" altLang="en-US" sz="3200" b="1" dirty="0" smtClean="0"/>
              <a:t>经济可行性：</a:t>
            </a:r>
            <a:r>
              <a:rPr lang="zh-CN" altLang="en-US" sz="3200" dirty="0" smtClean="0"/>
              <a:t>本项目主要用于学习，经济问题不存在不可行。</a:t>
            </a:r>
            <a:endParaRPr lang="zh-CN" altLang="en-US" sz="3200" b="1" dirty="0"/>
          </a:p>
        </p:txBody>
      </p:sp>
      <p:sp>
        <p:nvSpPr>
          <p:cNvPr id="6" name="文本框 5"/>
          <p:cNvSpPr txBox="1"/>
          <p:nvPr/>
        </p:nvSpPr>
        <p:spPr>
          <a:xfrm>
            <a:off x="160020" y="1401163"/>
            <a:ext cx="2646878" cy="584775"/>
          </a:xfrm>
          <a:prstGeom prst="rect">
            <a:avLst/>
          </a:prstGeom>
          <a:noFill/>
        </p:spPr>
        <p:txBody>
          <a:bodyPr wrap="none" rtlCol="0">
            <a:spAutoFit/>
          </a:bodyPr>
          <a:lstStyle/>
          <a:p>
            <a:r>
              <a:rPr lang="zh-CN" altLang="en-US" sz="3200" b="1" dirty="0" smtClean="0"/>
              <a:t>技术可行性：</a:t>
            </a:r>
            <a:endParaRPr lang="zh-CN" altLang="en-US" sz="3200" b="1" dirty="0"/>
          </a:p>
        </p:txBody>
      </p:sp>
      <p:pic>
        <p:nvPicPr>
          <p:cNvPr id="13" name="图片 12"/>
          <p:cNvPicPr>
            <a:picLocks noChangeAspect="1"/>
          </p:cNvPicPr>
          <p:nvPr/>
        </p:nvPicPr>
        <p:blipFill>
          <a:blip r:embed="rId2"/>
          <a:stretch>
            <a:fillRect/>
          </a:stretch>
        </p:blipFill>
        <p:spPr>
          <a:xfrm>
            <a:off x="2635188" y="1572286"/>
            <a:ext cx="6314286" cy="5285714"/>
          </a:xfrm>
          <a:prstGeom prst="rect">
            <a:avLst/>
          </a:prstGeom>
          <a:ln>
            <a:solidFill>
              <a:schemeClr val="tx1"/>
            </a:solidFill>
          </a:ln>
        </p:spPr>
      </p:pic>
    </p:spTree>
    <p:extLst>
      <p:ext uri="{BB962C8B-B14F-4D97-AF65-F5344CB8AC3E}">
        <p14:creationId xmlns:p14="http://schemas.microsoft.com/office/powerpoint/2010/main" val="4068134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五个</a:t>
            </a:r>
            <a:r>
              <a:rPr lang="zh-CN" altLang="en-US" sz="3200" dirty="0" smtClean="0"/>
              <a:t>可行性</a:t>
            </a:r>
            <a:r>
              <a:rPr lang="en-US" altLang="zh-CN" sz="1600" dirty="0">
                <a:solidFill>
                  <a:srgbClr val="365A96"/>
                </a:solidFill>
              </a:rPr>
              <a:t>[13]</a:t>
            </a:r>
            <a:endParaRPr lang="zh-CN" altLang="en-US" sz="3200" dirty="0"/>
          </a:p>
        </p:txBody>
      </p:sp>
      <p:sp>
        <p:nvSpPr>
          <p:cNvPr id="6" name="文本框 5"/>
          <p:cNvSpPr txBox="1"/>
          <p:nvPr/>
        </p:nvSpPr>
        <p:spPr>
          <a:xfrm>
            <a:off x="0" y="612560"/>
            <a:ext cx="2646878" cy="584775"/>
          </a:xfrm>
          <a:prstGeom prst="rect">
            <a:avLst/>
          </a:prstGeom>
          <a:noFill/>
        </p:spPr>
        <p:txBody>
          <a:bodyPr wrap="none" rtlCol="0">
            <a:spAutoFit/>
          </a:bodyPr>
          <a:lstStyle/>
          <a:p>
            <a:r>
              <a:rPr lang="zh-CN" altLang="en-US" sz="3200" b="1" dirty="0" smtClean="0"/>
              <a:t>技术可行性：</a:t>
            </a:r>
            <a:endParaRPr lang="zh-CN" altLang="en-US" sz="3200" b="1" dirty="0"/>
          </a:p>
        </p:txBody>
      </p:sp>
      <p:pic>
        <p:nvPicPr>
          <p:cNvPr id="4" name="图片 3"/>
          <p:cNvPicPr>
            <a:picLocks noChangeAspect="1"/>
          </p:cNvPicPr>
          <p:nvPr/>
        </p:nvPicPr>
        <p:blipFill>
          <a:blip r:embed="rId2"/>
          <a:stretch>
            <a:fillRect/>
          </a:stretch>
        </p:blipFill>
        <p:spPr>
          <a:xfrm>
            <a:off x="3177540" y="702341"/>
            <a:ext cx="5311140" cy="6061218"/>
          </a:xfrm>
          <a:prstGeom prst="rect">
            <a:avLst/>
          </a:prstGeom>
          <a:ln>
            <a:solidFill>
              <a:schemeClr val="tx1"/>
            </a:solidFill>
          </a:ln>
        </p:spPr>
      </p:pic>
    </p:spTree>
    <p:extLst>
      <p:ext uri="{BB962C8B-B14F-4D97-AF65-F5344CB8AC3E}">
        <p14:creationId xmlns:p14="http://schemas.microsoft.com/office/powerpoint/2010/main" val="3704325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a:t>——</a:t>
            </a:r>
            <a:r>
              <a:rPr lang="zh-CN" altLang="en-US" sz="3200" dirty="0"/>
              <a:t>五个</a:t>
            </a:r>
            <a:r>
              <a:rPr lang="zh-CN" altLang="en-US" sz="3200" dirty="0" smtClean="0"/>
              <a:t>可行性</a:t>
            </a:r>
            <a:r>
              <a:rPr lang="en-US" altLang="zh-CN" sz="1600" dirty="0">
                <a:solidFill>
                  <a:srgbClr val="365A96"/>
                </a:solidFill>
              </a:rPr>
              <a:t>[13]</a:t>
            </a:r>
            <a:endParaRPr lang="zh-CN" altLang="en-US" sz="3200" dirty="0"/>
          </a:p>
        </p:txBody>
      </p:sp>
      <p:sp>
        <p:nvSpPr>
          <p:cNvPr id="5" name="文本框 4"/>
          <p:cNvSpPr txBox="1"/>
          <p:nvPr/>
        </p:nvSpPr>
        <p:spPr>
          <a:xfrm>
            <a:off x="30702" y="816388"/>
            <a:ext cx="2646878" cy="584775"/>
          </a:xfrm>
          <a:prstGeom prst="rect">
            <a:avLst/>
          </a:prstGeom>
          <a:noFill/>
        </p:spPr>
        <p:txBody>
          <a:bodyPr wrap="none" rtlCol="0">
            <a:spAutoFit/>
          </a:bodyPr>
          <a:lstStyle/>
          <a:p>
            <a:r>
              <a:rPr lang="zh-CN" altLang="en-US" sz="3200" b="1" dirty="0" smtClean="0"/>
              <a:t>法律可行性：</a:t>
            </a:r>
            <a:endParaRPr lang="zh-CN" altLang="en-US" sz="3200" b="1" dirty="0"/>
          </a:p>
        </p:txBody>
      </p:sp>
      <p:sp>
        <p:nvSpPr>
          <p:cNvPr id="7" name="文本框 6"/>
          <p:cNvSpPr txBox="1"/>
          <p:nvPr/>
        </p:nvSpPr>
        <p:spPr>
          <a:xfrm>
            <a:off x="-114300" y="5353830"/>
            <a:ext cx="3467616" cy="584775"/>
          </a:xfrm>
          <a:prstGeom prst="rect">
            <a:avLst/>
          </a:prstGeom>
          <a:noFill/>
        </p:spPr>
        <p:txBody>
          <a:bodyPr wrap="none" rtlCol="0">
            <a:spAutoFit/>
          </a:bodyPr>
          <a:lstStyle/>
          <a:p>
            <a:r>
              <a:rPr lang="zh-CN" altLang="en-US" sz="3200" b="1" dirty="0"/>
              <a:t>用户使用</a:t>
            </a:r>
            <a:r>
              <a:rPr lang="zh-CN" altLang="en-US" sz="3200" b="1" dirty="0" smtClean="0"/>
              <a:t>可行性：</a:t>
            </a:r>
            <a:endParaRPr lang="zh-CN" altLang="en-US" sz="3200" b="1" dirty="0"/>
          </a:p>
        </p:txBody>
      </p:sp>
      <p:sp>
        <p:nvSpPr>
          <p:cNvPr id="8" name="文本框 7"/>
          <p:cNvSpPr txBox="1"/>
          <p:nvPr/>
        </p:nvSpPr>
        <p:spPr>
          <a:xfrm>
            <a:off x="30702" y="3102254"/>
            <a:ext cx="2646878" cy="584775"/>
          </a:xfrm>
          <a:prstGeom prst="rect">
            <a:avLst/>
          </a:prstGeom>
          <a:noFill/>
        </p:spPr>
        <p:txBody>
          <a:bodyPr wrap="none" rtlCol="0">
            <a:spAutoFit/>
          </a:bodyPr>
          <a:lstStyle/>
          <a:p>
            <a:r>
              <a:rPr lang="zh-CN" altLang="en-US" sz="3200" b="1" dirty="0"/>
              <a:t>操作</a:t>
            </a:r>
            <a:r>
              <a:rPr lang="zh-CN" altLang="en-US" sz="3200" b="1" dirty="0" smtClean="0"/>
              <a:t>可行性：</a:t>
            </a:r>
            <a:endParaRPr lang="zh-CN" altLang="en-US" sz="3200" b="1" dirty="0"/>
          </a:p>
        </p:txBody>
      </p:sp>
      <p:sp>
        <p:nvSpPr>
          <p:cNvPr id="2" name="矩形 1"/>
          <p:cNvSpPr/>
          <p:nvPr/>
        </p:nvSpPr>
        <p:spPr>
          <a:xfrm>
            <a:off x="2167890" y="821246"/>
            <a:ext cx="9772650" cy="1938992"/>
          </a:xfrm>
          <a:prstGeom prst="rect">
            <a:avLst/>
          </a:prstGeom>
        </p:spPr>
        <p:txBody>
          <a:bodyPr wrap="square">
            <a:spAutoFit/>
          </a:bodyPr>
          <a:lstStyle/>
          <a:p>
            <a:pPr indent="266700" algn="just">
              <a:spcAft>
                <a:spcPts val="0"/>
              </a:spcAft>
            </a:pPr>
            <a:r>
              <a:rPr lang="zh-CN" altLang="zh-CN" sz="2000" kern="100" dirty="0">
                <a:latin typeface="+mn-ea"/>
              </a:rPr>
              <a:t>未预见系统开发导致的侵权、违法和责任。</a:t>
            </a:r>
          </a:p>
          <a:p>
            <a:pPr indent="266700" algn="just">
              <a:spcAft>
                <a:spcPts val="0"/>
              </a:spcAft>
            </a:pPr>
            <a:r>
              <a:rPr lang="en-US" altLang="zh-CN" sz="2000" kern="100" dirty="0">
                <a:latin typeface="+mn-ea"/>
              </a:rPr>
              <a:t>1</a:t>
            </a:r>
            <a:r>
              <a:rPr lang="zh-CN" altLang="zh-CN" sz="2000" kern="100" dirty="0">
                <a:latin typeface="+mn-ea"/>
              </a:rPr>
              <a:t>、开发所使用的所有技术资料都是合法得到的；</a:t>
            </a:r>
          </a:p>
          <a:p>
            <a:pPr indent="266700" algn="just">
              <a:spcAft>
                <a:spcPts val="0"/>
              </a:spcAft>
            </a:pPr>
            <a:r>
              <a:rPr lang="en-US" altLang="zh-CN" sz="2000" kern="100" dirty="0">
                <a:latin typeface="+mn-ea"/>
              </a:rPr>
              <a:t>2</a:t>
            </a:r>
            <a:r>
              <a:rPr lang="zh-CN" altLang="zh-CN" sz="2000" kern="100" dirty="0">
                <a:latin typeface="+mn-ea"/>
              </a:rPr>
              <a:t>、整个开发过程中不存在知识产权问题；</a:t>
            </a:r>
          </a:p>
          <a:p>
            <a:pPr indent="266700" algn="just">
              <a:spcAft>
                <a:spcPts val="0"/>
              </a:spcAft>
            </a:pPr>
            <a:r>
              <a:rPr lang="en-US" altLang="zh-CN" sz="2000" kern="100" dirty="0">
                <a:latin typeface="+mn-ea"/>
              </a:rPr>
              <a:t>3</a:t>
            </a:r>
            <a:r>
              <a:rPr lang="zh-CN" altLang="zh-CN" sz="2000" kern="100" dirty="0">
                <a:latin typeface="+mn-ea"/>
              </a:rPr>
              <a:t>、开发过程未抄袭任何网站，不存在侵犯版权问题；</a:t>
            </a:r>
          </a:p>
          <a:p>
            <a:pPr indent="266700" algn="just">
              <a:spcAft>
                <a:spcPts val="0"/>
              </a:spcAft>
            </a:pPr>
            <a:r>
              <a:rPr lang="en-US" altLang="zh-CN" sz="2000" kern="100" dirty="0">
                <a:latin typeface="+mn-ea"/>
              </a:rPr>
              <a:t>4</a:t>
            </a:r>
            <a:r>
              <a:rPr lang="zh-CN" altLang="zh-CN" sz="2000" kern="100" dirty="0">
                <a:latin typeface="+mn-ea"/>
              </a:rPr>
              <a:t>、开发过程全部来自于大家合作，原始劳动，不涉及承担所谓的法律责任。综</a:t>
            </a:r>
            <a:r>
              <a:rPr lang="zh-CN" altLang="zh-CN" sz="2000" kern="100" dirty="0" smtClean="0">
                <a:latin typeface="+mn-ea"/>
              </a:rPr>
              <a:t>上来</a:t>
            </a:r>
            <a:endParaRPr lang="en-US" altLang="zh-CN" sz="2000" kern="100" dirty="0" smtClean="0">
              <a:latin typeface="+mn-ea"/>
            </a:endParaRPr>
          </a:p>
          <a:p>
            <a:pPr indent="266700" algn="just">
              <a:spcAft>
                <a:spcPts val="0"/>
              </a:spcAft>
            </a:pPr>
            <a:r>
              <a:rPr lang="en-US" altLang="zh-CN" sz="2000" kern="100" dirty="0">
                <a:latin typeface="+mn-ea"/>
              </a:rPr>
              <a:t> </a:t>
            </a:r>
            <a:r>
              <a:rPr lang="en-US" altLang="zh-CN" sz="2000" kern="100" dirty="0" smtClean="0">
                <a:latin typeface="+mn-ea"/>
              </a:rPr>
              <a:t>    </a:t>
            </a:r>
            <a:r>
              <a:rPr lang="zh-CN" altLang="zh-CN" sz="2000" kern="100" dirty="0" smtClean="0">
                <a:latin typeface="+mn-ea"/>
              </a:rPr>
              <a:t>讲</a:t>
            </a:r>
            <a:r>
              <a:rPr lang="zh-CN" altLang="zh-CN" sz="2000" kern="100" dirty="0">
                <a:latin typeface="+mn-ea"/>
              </a:rPr>
              <a:t>，此次鱼乐生活的开发过程是可行的。</a:t>
            </a:r>
          </a:p>
        </p:txBody>
      </p:sp>
      <p:sp>
        <p:nvSpPr>
          <p:cNvPr id="4" name="矩形 3"/>
          <p:cNvSpPr/>
          <p:nvPr/>
        </p:nvSpPr>
        <p:spPr>
          <a:xfrm>
            <a:off x="2350770" y="3122238"/>
            <a:ext cx="9841230" cy="1938992"/>
          </a:xfrm>
          <a:prstGeom prst="rect">
            <a:avLst/>
          </a:prstGeom>
        </p:spPr>
        <p:txBody>
          <a:bodyPr wrap="square">
            <a:spAutoFit/>
          </a:bodyPr>
          <a:lstStyle/>
          <a:p>
            <a:pPr indent="266700" algn="just">
              <a:spcAft>
                <a:spcPts val="0"/>
              </a:spcAft>
            </a:pPr>
            <a:r>
              <a:rPr lang="zh-CN" altLang="zh-CN" sz="2000" kern="100" dirty="0">
                <a:latin typeface="+mn-ea"/>
              </a:rPr>
              <a:t>一个系统设计的成功与否，一个非常重要的考察因素就是使用者的使用感受，本</a:t>
            </a:r>
            <a:r>
              <a:rPr lang="en-US" altLang="zh-CN" sz="2000" kern="100" dirty="0">
                <a:latin typeface="+mn-ea"/>
              </a:rPr>
              <a:t>app</a:t>
            </a:r>
            <a:r>
              <a:rPr lang="zh-CN" altLang="zh-CN" sz="2000" kern="100" dirty="0">
                <a:latin typeface="+mn-ea"/>
              </a:rPr>
              <a:t>设计的时候采用快速原型法，并且计划让用户参与原型的开发和改进。这么贴近用户的开发方式，充分考虑到了用户的使用习惯，提升用户的满意程度。</a:t>
            </a:r>
          </a:p>
          <a:p>
            <a:pPr indent="266700" algn="just">
              <a:spcAft>
                <a:spcPts val="0"/>
              </a:spcAft>
            </a:pPr>
            <a:r>
              <a:rPr lang="zh-CN" altLang="zh-CN" sz="2000" kern="100" dirty="0">
                <a:latin typeface="+mn-ea"/>
              </a:rPr>
              <a:t>后台的开发采用类似</a:t>
            </a:r>
            <a:r>
              <a:rPr lang="en-US" altLang="zh-CN" sz="2000" kern="100" dirty="0">
                <a:latin typeface="+mn-ea"/>
              </a:rPr>
              <a:t>WordPress</a:t>
            </a:r>
            <a:r>
              <a:rPr lang="zh-CN" altLang="zh-CN" sz="2000" kern="100" dirty="0">
                <a:latin typeface="+mn-ea"/>
              </a:rPr>
              <a:t>的网站后台模板，加快开发速度，而且这些开源的框架用户众多，页面分格可以多选，复合大众的口味，有数量众多的插件，和优质的用户社区，实在是快速开发之优选，并且可以让用户更快的接受用户操作流程。</a:t>
            </a:r>
          </a:p>
        </p:txBody>
      </p:sp>
      <p:sp>
        <p:nvSpPr>
          <p:cNvPr id="9" name="矩形 8"/>
          <p:cNvSpPr/>
          <p:nvPr/>
        </p:nvSpPr>
        <p:spPr>
          <a:xfrm>
            <a:off x="3025140" y="5388940"/>
            <a:ext cx="9166860" cy="1015663"/>
          </a:xfrm>
          <a:prstGeom prst="rect">
            <a:avLst/>
          </a:prstGeom>
        </p:spPr>
        <p:txBody>
          <a:bodyPr wrap="square">
            <a:spAutoFit/>
          </a:bodyPr>
          <a:lstStyle/>
          <a:p>
            <a:pPr indent="266700" algn="just">
              <a:spcAft>
                <a:spcPts val="0"/>
              </a:spcAft>
            </a:pPr>
            <a:r>
              <a:rPr lang="zh-CN" altLang="zh-CN" sz="2000" kern="100" dirty="0">
                <a:latin typeface="+mn-ea"/>
              </a:rPr>
              <a:t>根据《</a:t>
            </a:r>
            <a:r>
              <a:rPr lang="en-US" altLang="zh-CN" sz="2000" kern="100" dirty="0">
                <a:latin typeface="+mn-ea"/>
              </a:rPr>
              <a:t>2016</a:t>
            </a:r>
            <a:r>
              <a:rPr lang="zh-CN" altLang="zh-CN" sz="2000" kern="100" dirty="0">
                <a:latin typeface="+mn-ea"/>
              </a:rPr>
              <a:t>中国体育消费生态报告》，垂钓类消费集中在</a:t>
            </a:r>
            <a:r>
              <a:rPr lang="en-US" altLang="zh-CN" sz="2000" kern="100" dirty="0">
                <a:latin typeface="+mn-ea"/>
              </a:rPr>
              <a:t>26-35</a:t>
            </a:r>
            <a:r>
              <a:rPr lang="zh-CN" altLang="zh-CN" sz="2000" kern="100" dirty="0">
                <a:latin typeface="+mn-ea"/>
              </a:rPr>
              <a:t>岁（</a:t>
            </a:r>
            <a:r>
              <a:rPr lang="en-US" altLang="zh-CN" sz="2000" kern="100" dirty="0">
                <a:latin typeface="+mn-ea"/>
              </a:rPr>
              <a:t>80</a:t>
            </a:r>
            <a:r>
              <a:rPr lang="zh-CN" altLang="zh-CN" sz="2000" kern="100" dirty="0">
                <a:latin typeface="+mn-ea"/>
              </a:rPr>
              <a:t>后），该群体在垂钓类消费中占</a:t>
            </a:r>
            <a:r>
              <a:rPr lang="en-US" altLang="zh-CN" sz="2000" kern="100" dirty="0">
                <a:latin typeface="+mn-ea"/>
              </a:rPr>
              <a:t>68.97%</a:t>
            </a:r>
            <a:r>
              <a:rPr lang="zh-CN" altLang="zh-CN" sz="2000" kern="100" dirty="0">
                <a:latin typeface="+mn-ea"/>
              </a:rPr>
              <a:t>。这与过去钓鱼是中老年人运动的印象不同了。年轻化是多位业内人士首要谈及的市场变化。</a:t>
            </a:r>
          </a:p>
        </p:txBody>
      </p:sp>
    </p:spTree>
    <p:extLst>
      <p:ext uri="{BB962C8B-B14F-4D97-AF65-F5344CB8AC3E}">
        <p14:creationId xmlns:p14="http://schemas.microsoft.com/office/powerpoint/2010/main" val="1643778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a:t>
            </a:r>
            <a:r>
              <a:rPr lang="zh-CN" altLang="en-US" sz="36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41771" y="2275999"/>
            <a:ext cx="7708459" cy="3207342"/>
            <a:chOff x="2308106" y="2275999"/>
            <a:chExt cx="7708459" cy="3207342"/>
          </a:xfrm>
        </p:grpSpPr>
        <p:grpSp>
          <p:nvGrpSpPr>
            <p:cNvPr id="2" name="组合 1"/>
            <p:cNvGrpSpPr/>
            <p:nvPr/>
          </p:nvGrpSpPr>
          <p:grpSpPr>
            <a:xfrm>
              <a:off x="2308106" y="2339817"/>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2342485" y="3160934"/>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2346314" y="3973498"/>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2346314" y="4784024"/>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19" name="文本框 18"/>
            <p:cNvSpPr txBox="1"/>
            <p:nvPr/>
          </p:nvSpPr>
          <p:spPr>
            <a:xfrm>
              <a:off x="3300683" y="2403635"/>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范围管理计划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3310273" y="4028761"/>
              <a:ext cx="3057247"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干系人管理计划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3310273" y="3216198"/>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人力资源计划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3306116" y="4843300"/>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沟通管理计划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grpSp>
          <p:nvGrpSpPr>
            <p:cNvPr id="23" name="组合 22"/>
            <p:cNvGrpSpPr/>
            <p:nvPr/>
          </p:nvGrpSpPr>
          <p:grpSpPr>
            <a:xfrm>
              <a:off x="6367520" y="2275999"/>
              <a:ext cx="723275" cy="699317"/>
              <a:chOff x="6794198" y="1336266"/>
              <a:chExt cx="723275" cy="699317"/>
            </a:xfrm>
          </p:grpSpPr>
          <p:sp>
            <p:nvSpPr>
              <p:cNvPr id="24"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5" name="文本框 24"/>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smtClean="0">
                    <a:gradFill>
                      <a:gsLst>
                        <a:gs pos="0">
                          <a:srgbClr val="365A96"/>
                        </a:gs>
                        <a:gs pos="100000">
                          <a:srgbClr val="3AC8D9">
                            <a:shade val="100000"/>
                            <a:satMod val="115000"/>
                          </a:srgbClr>
                        </a:gs>
                      </a:gsLst>
                      <a:lin ang="16200000" scaled="1"/>
                    </a:gradFill>
                    <a:latin typeface="方正姚体" panose="02010601030101010101" pitchFamily="2" charset="-122"/>
                  </a:rPr>
                  <a:t>5.</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6" name="组合 25"/>
            <p:cNvGrpSpPr/>
            <p:nvPr/>
          </p:nvGrpSpPr>
          <p:grpSpPr>
            <a:xfrm>
              <a:off x="6401899" y="3097116"/>
              <a:ext cx="723275" cy="699317"/>
              <a:chOff x="6824178" y="2305489"/>
              <a:chExt cx="723275" cy="699317"/>
            </a:xfrm>
          </p:grpSpPr>
          <p:sp>
            <p:nvSpPr>
              <p:cNvPr id="27"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8" name="文本框 27"/>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6</a:t>
                </a:r>
                <a:r>
                  <a:rPr lang="en-US" altLang="zh-CN" sz="3200" b="1" dirty="0" smtClean="0">
                    <a:gradFill>
                      <a:gsLst>
                        <a:gs pos="0">
                          <a:srgbClr val="365A96"/>
                        </a:gs>
                        <a:gs pos="100000">
                          <a:srgbClr val="3AC8D9">
                            <a:shade val="100000"/>
                            <a:satMod val="115000"/>
                          </a:srgbClr>
                        </a:gs>
                      </a:gsLst>
                      <a:lin ang="16200000" scaled="1"/>
                    </a:gradFill>
                    <a:latin typeface="方正姚体" panose="02010601030101010101" pitchFamily="2" charset="-122"/>
                  </a:rPr>
                  <a:t>.</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9" name="组合 28"/>
            <p:cNvGrpSpPr/>
            <p:nvPr/>
          </p:nvGrpSpPr>
          <p:grpSpPr>
            <a:xfrm>
              <a:off x="6405728" y="3909680"/>
              <a:ext cx="723275" cy="699317"/>
              <a:chOff x="6822885" y="3274712"/>
              <a:chExt cx="723275" cy="699317"/>
            </a:xfrm>
          </p:grpSpPr>
          <p:sp>
            <p:nvSpPr>
              <p:cNvPr id="30"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1" name="文本框 30"/>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7</a:t>
                </a:r>
                <a:r>
                  <a:rPr lang="en-US" altLang="zh-CN" sz="3200" b="1" dirty="0" smtClean="0">
                    <a:gradFill>
                      <a:gsLst>
                        <a:gs pos="0">
                          <a:srgbClr val="365A96"/>
                        </a:gs>
                        <a:gs pos="100000">
                          <a:srgbClr val="3AC8D9">
                            <a:shade val="100000"/>
                            <a:satMod val="115000"/>
                          </a:srgbClr>
                        </a:gs>
                      </a:gsLst>
                      <a:lin ang="16200000" scaled="1"/>
                    </a:gradFill>
                    <a:latin typeface="方正姚体" panose="02010601030101010101" pitchFamily="2" charset="-122"/>
                  </a:rPr>
                  <a:t>.</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32" name="组合 31"/>
            <p:cNvGrpSpPr/>
            <p:nvPr/>
          </p:nvGrpSpPr>
          <p:grpSpPr>
            <a:xfrm>
              <a:off x="6405728" y="4720206"/>
              <a:ext cx="723275" cy="699317"/>
              <a:chOff x="6808046" y="4243935"/>
              <a:chExt cx="723275" cy="699317"/>
            </a:xfrm>
          </p:grpSpPr>
          <p:sp>
            <p:nvSpPr>
              <p:cNvPr id="33"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4" name="文本框 33"/>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8</a:t>
                </a:r>
                <a:r>
                  <a:rPr lang="en-US" altLang="zh-CN" sz="3200" b="1" dirty="0" smtClean="0">
                    <a:gradFill>
                      <a:gsLst>
                        <a:gs pos="0">
                          <a:srgbClr val="365A96"/>
                        </a:gs>
                        <a:gs pos="100000">
                          <a:srgbClr val="3AC8D9">
                            <a:shade val="100000"/>
                            <a:satMod val="115000"/>
                          </a:srgbClr>
                        </a:gs>
                      </a:gsLst>
                      <a:lin ang="16200000" scaled="1"/>
                    </a:gradFill>
                    <a:latin typeface="方正姚体" panose="02010601030101010101" pitchFamily="2" charset="-122"/>
                  </a:rPr>
                  <a:t>.</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35" name="文本框 34"/>
            <p:cNvSpPr txBox="1"/>
            <p:nvPr/>
          </p:nvSpPr>
          <p:spPr>
            <a:xfrm>
              <a:off x="7360097" y="2339817"/>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时间管理计划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
          <p:nvSpPr>
            <p:cNvPr id="36" name="文本框 35"/>
            <p:cNvSpPr txBox="1"/>
            <p:nvPr/>
          </p:nvSpPr>
          <p:spPr>
            <a:xfrm>
              <a:off x="7369687" y="3964943"/>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成本管理计划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
          <p:nvSpPr>
            <p:cNvPr id="37" name="文本框 36"/>
            <p:cNvSpPr txBox="1"/>
            <p:nvPr/>
          </p:nvSpPr>
          <p:spPr>
            <a:xfrm>
              <a:off x="7369687" y="3152380"/>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风险管理计划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
          <p:nvSpPr>
            <p:cNvPr id="38" name="文本框 37"/>
            <p:cNvSpPr txBox="1"/>
            <p:nvPr/>
          </p:nvSpPr>
          <p:spPr>
            <a:xfrm>
              <a:off x="7365530" y="4779482"/>
              <a:ext cx="2646878"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质量管理计划</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678383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范围管理</a:t>
            </a:r>
            <a:r>
              <a:rPr lang="zh-CN" altLang="en-US" sz="3200" dirty="0" smtClean="0"/>
              <a:t>计划</a:t>
            </a:r>
            <a:r>
              <a:rPr lang="en-US" altLang="zh-CN" sz="1600" dirty="0" smtClean="0"/>
              <a:t>[11]</a:t>
            </a:r>
            <a:endParaRPr lang="zh-CN" altLang="en-US" sz="1600" dirty="0"/>
          </a:p>
        </p:txBody>
      </p:sp>
      <p:pic>
        <p:nvPicPr>
          <p:cNvPr id="3" name="图片 2"/>
          <p:cNvPicPr>
            <a:picLocks noChangeAspect="1"/>
          </p:cNvPicPr>
          <p:nvPr/>
        </p:nvPicPr>
        <p:blipFill>
          <a:blip r:embed="rId3"/>
          <a:stretch>
            <a:fillRect/>
          </a:stretch>
        </p:blipFill>
        <p:spPr>
          <a:xfrm>
            <a:off x="1808922" y="818756"/>
            <a:ext cx="7977808" cy="5796958"/>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a:t>
            </a:r>
            <a:r>
              <a:rPr lang="zh-CN" altLang="en-US" sz="3200" dirty="0" smtClean="0"/>
              <a:t>计划</a:t>
            </a:r>
            <a:r>
              <a:rPr lang="en-US" altLang="zh-CN" sz="1600" dirty="0">
                <a:solidFill>
                  <a:srgbClr val="365A96"/>
                </a:solidFill>
              </a:rPr>
              <a:t>[11]</a:t>
            </a:r>
            <a:endParaRPr lang="zh-CN" altLang="en-US" sz="3200" dirty="0"/>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smtClean="0"/>
              <a:t>OBS</a:t>
            </a:r>
            <a:r>
              <a:rPr lang="zh-CN" altLang="en-US" sz="4400" b="1" dirty="0" smtClean="0"/>
              <a:t>图</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86" y="740229"/>
            <a:ext cx="9724726" cy="5877738"/>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a:t>
            </a:r>
            <a:r>
              <a:rPr lang="zh-CN" altLang="en-US" sz="3200" dirty="0" smtClean="0"/>
              <a:t>计划</a:t>
            </a:r>
            <a:r>
              <a:rPr lang="en-US" altLang="zh-CN" sz="1600" dirty="0">
                <a:solidFill>
                  <a:srgbClr val="365A96"/>
                </a:solidFill>
              </a:rPr>
              <a:t>[11]</a:t>
            </a:r>
            <a:endParaRPr lang="zh-CN" altLang="en-US" sz="3200" dirty="0"/>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smtClean="0"/>
              <a:t>角色</a:t>
            </a:r>
            <a:r>
              <a:rPr lang="zh-CN" altLang="en-US" sz="4400" b="1" dirty="0"/>
              <a:t>和</a:t>
            </a:r>
            <a:r>
              <a:rPr lang="zh-CN" altLang="en-US" sz="4400" b="1" dirty="0" smtClean="0"/>
              <a:t>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a:t>
            </a:r>
            <a:r>
              <a:rPr lang="zh-CN" altLang="en-US" sz="2800" dirty="0" smtClean="0"/>
              <a:t>经理</a:t>
            </a:r>
            <a:endParaRPr lang="en-US" altLang="zh-CN" sz="2800" dirty="0"/>
          </a:p>
          <a:p>
            <a:pPr algn="ctr"/>
            <a:r>
              <a:rPr lang="zh-CN" altLang="en-US" sz="2800" dirty="0"/>
              <a:t>任务审核</a:t>
            </a:r>
            <a:r>
              <a:rPr lang="zh-CN" altLang="en-US" sz="2800" dirty="0" smtClean="0"/>
              <a:t>员</a:t>
            </a:r>
            <a:endParaRPr lang="en-US" altLang="zh-CN" sz="2800" dirty="0" smtClean="0"/>
          </a:p>
          <a:p>
            <a:pPr algn="ctr"/>
            <a:r>
              <a:rPr lang="zh-CN" altLang="en-US" sz="2800" dirty="0" smtClean="0"/>
              <a:t>计划</a:t>
            </a:r>
            <a:r>
              <a:rPr lang="zh-CN" altLang="en-US" sz="2800" dirty="0"/>
              <a:t>调整</a:t>
            </a:r>
            <a:r>
              <a:rPr lang="zh-CN" altLang="en-US" sz="2800" dirty="0" smtClean="0"/>
              <a:t>员</a:t>
            </a:r>
            <a:endParaRPr lang="en-US" altLang="zh-CN" sz="2800" dirty="0" smtClean="0"/>
          </a:p>
          <a:p>
            <a:pPr algn="ctr"/>
            <a:r>
              <a:rPr lang="zh-CN" altLang="en-US" sz="2800" dirty="0" smtClean="0"/>
              <a:t>文档</a:t>
            </a:r>
            <a:r>
              <a:rPr lang="zh-CN" altLang="en-US" sz="2800" dirty="0"/>
              <a:t>编写</a:t>
            </a:r>
            <a:r>
              <a:rPr lang="zh-CN" altLang="en-US" sz="2800" dirty="0" smtClean="0"/>
              <a:t>员</a:t>
            </a:r>
            <a:endParaRPr lang="en-US" altLang="zh-CN" sz="2800" dirty="0" smtClean="0"/>
          </a:p>
          <a:p>
            <a:pPr algn="ctr"/>
            <a:r>
              <a:rPr lang="zh-CN" altLang="en-US" sz="2800" dirty="0" smtClean="0"/>
              <a:t>文档</a:t>
            </a:r>
            <a:r>
              <a:rPr lang="zh-CN" altLang="en-US" sz="2800" dirty="0"/>
              <a:t>整合</a:t>
            </a:r>
            <a:r>
              <a:rPr lang="zh-CN" altLang="en-US" sz="2800" dirty="0" smtClean="0"/>
              <a:t>员</a:t>
            </a:r>
            <a:endParaRPr lang="en-US" altLang="zh-CN" sz="2800" dirty="0" smtClean="0"/>
          </a:p>
          <a:p>
            <a:pPr algn="ctr"/>
            <a:r>
              <a:rPr lang="en-US" altLang="zh-CN" sz="2800" dirty="0" smtClean="0"/>
              <a:t>PPT</a:t>
            </a:r>
            <a:r>
              <a:rPr lang="zh-CN" altLang="en-US" sz="2800" dirty="0"/>
              <a:t>编写</a:t>
            </a:r>
            <a:r>
              <a:rPr lang="zh-CN" altLang="en-US" sz="2800" dirty="0" smtClean="0"/>
              <a:t>员</a:t>
            </a:r>
            <a:endParaRPr lang="en-US" altLang="zh-CN" sz="2800" dirty="0" smtClean="0"/>
          </a:p>
          <a:p>
            <a:pPr algn="ctr"/>
            <a:r>
              <a:rPr lang="zh-CN" altLang="en-US" sz="2800" dirty="0" smtClean="0"/>
              <a:t>会议记录员</a:t>
            </a:r>
            <a:endParaRPr lang="en-US" altLang="zh-CN" sz="2800" dirty="0" smtClean="0"/>
          </a:p>
          <a:p>
            <a:pPr algn="ctr"/>
            <a:r>
              <a:rPr lang="zh-CN" altLang="en-US" sz="2800" dirty="0" smtClean="0"/>
              <a:t>录音记录员</a:t>
            </a:r>
            <a:endParaRPr lang="en-US" altLang="zh-CN" sz="2800" dirty="0" smtClean="0"/>
          </a:p>
          <a:p>
            <a:pPr algn="ctr"/>
            <a:r>
              <a:rPr lang="zh-CN" altLang="en-US" sz="2800" dirty="0" smtClean="0"/>
              <a:t>配置管理员</a:t>
            </a:r>
            <a:endParaRPr lang="en-US" altLang="zh-CN" sz="2800" dirty="0" smtClean="0"/>
          </a:p>
          <a:p>
            <a:pPr algn="ctr"/>
            <a:r>
              <a:rPr lang="zh-CN" altLang="en-US" sz="2800" dirty="0" smtClean="0"/>
              <a:t>网络管理员</a:t>
            </a:r>
            <a:endParaRPr lang="en-US" altLang="zh-CN" sz="2800" dirty="0"/>
          </a:p>
          <a:p>
            <a:pPr algn="ctr"/>
            <a:r>
              <a:rPr lang="zh-CN" altLang="en-US" sz="2800" dirty="0" smtClean="0"/>
              <a:t>设备管理员</a:t>
            </a:r>
            <a:endParaRPr lang="en-US" altLang="zh-CN" sz="2800" dirty="0" smtClean="0"/>
          </a:p>
          <a:p>
            <a:pPr algn="ctr"/>
            <a:r>
              <a:rPr lang="zh-CN" altLang="en-US" sz="2800" dirty="0" smtClean="0"/>
              <a:t>原型设计员</a:t>
            </a:r>
            <a:endParaRPr lang="en-US" altLang="zh-CN" sz="2800" dirty="0" smtClean="0"/>
          </a:p>
          <a:p>
            <a:pPr algn="ctr"/>
            <a:r>
              <a:rPr lang="zh-CN" altLang="en-US" sz="2800" dirty="0" smtClean="0"/>
              <a:t>用户</a:t>
            </a:r>
            <a:r>
              <a:rPr lang="zh-CN" altLang="en-US" sz="2800" dirty="0"/>
              <a:t>访谈</a:t>
            </a:r>
            <a:r>
              <a:rPr lang="zh-CN" altLang="en-US" sz="2800" dirty="0" smtClean="0"/>
              <a:t>员</a:t>
            </a:r>
            <a:endParaRPr lang="en-US" altLang="zh-CN" sz="2800" dirty="0"/>
          </a:p>
        </p:txBody>
      </p:sp>
      <p:pic>
        <p:nvPicPr>
          <p:cNvPr id="16" name="图片 15"/>
          <p:cNvPicPr>
            <a:picLocks noChangeAspect="1"/>
          </p:cNvPicPr>
          <p:nvPr/>
        </p:nvPicPr>
        <p:blipFill>
          <a:blip r:embed="rId3"/>
          <a:stretch>
            <a:fillRect/>
          </a:stretch>
        </p:blipFill>
        <p:spPr>
          <a:xfrm>
            <a:off x="2926374" y="1901068"/>
            <a:ext cx="8609524" cy="4200000"/>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a:t>
            </a:r>
            <a:r>
              <a:rPr lang="zh-CN" altLang="en-US" sz="3200" dirty="0" smtClean="0"/>
              <a:t>计划</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smtClean="0"/>
              <a:t>角色</a:t>
            </a:r>
            <a:r>
              <a:rPr lang="zh-CN" altLang="en-US" sz="4400" b="1" dirty="0"/>
              <a:t>和</a:t>
            </a:r>
            <a:r>
              <a:rPr lang="zh-CN" altLang="en-US" sz="4400" b="1" dirty="0" smtClean="0"/>
              <a:t>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a:t>
            </a:r>
            <a:r>
              <a:rPr lang="zh-CN" altLang="en-US" sz="3200" dirty="0" smtClean="0"/>
              <a:t>计划</a:t>
            </a:r>
            <a:r>
              <a:rPr lang="en-US" altLang="zh-CN" sz="1600" dirty="0">
                <a:solidFill>
                  <a:srgbClr val="365A96"/>
                </a:solidFill>
              </a:rPr>
              <a:t>[11]</a:t>
            </a:r>
            <a:endParaRPr lang="zh-CN" altLang="en-US" sz="3200" dirty="0"/>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smtClean="0"/>
              <a:t>角色</a:t>
            </a:r>
            <a:r>
              <a:rPr lang="zh-CN" altLang="en-US" sz="4800" b="1" dirty="0"/>
              <a:t>和</a:t>
            </a:r>
            <a:r>
              <a:rPr lang="zh-CN" altLang="en-US" sz="4800" b="1" dirty="0" smtClean="0"/>
              <a:t>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a:t>
            </a:r>
            <a:r>
              <a:rPr lang="zh-CN" altLang="en-US" sz="3200" dirty="0" smtClean="0"/>
              <a:t>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smtClean="0"/>
              <a:t>项目</a:t>
            </a:r>
            <a:r>
              <a:rPr lang="zh-CN" altLang="en-US" sz="3200" b="1" dirty="0"/>
              <a:t>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项目</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组</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成员</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主要</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 y="2572848"/>
            <a:ext cx="12108872" cy="3623126"/>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a:t>
            </a:r>
            <a:r>
              <a:rPr lang="zh-CN" altLang="en-US" sz="3200" dirty="0" smtClean="0"/>
              <a:t>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smtClean="0"/>
              <a:t>项目</a:t>
            </a:r>
            <a:r>
              <a:rPr lang="zh-CN" altLang="en-US" sz="3200" b="1" dirty="0"/>
              <a:t>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a:t>
            </a:r>
            <a:r>
              <a:rPr lang="zh-CN" altLang="en-US" sz="3200" dirty="0" smtClean="0"/>
              <a:t>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smtClean="0"/>
              <a:t>识别</a:t>
            </a:r>
            <a:r>
              <a:rPr lang="zh-CN" altLang="en-US" sz="3200" b="1" dirty="0"/>
              <a:t>干系人</a:t>
            </a:r>
          </a:p>
        </p:txBody>
      </p:sp>
      <p:graphicFrame>
        <p:nvGraphicFramePr>
          <p:cNvPr id="8" name="表格 7"/>
          <p:cNvGraphicFramePr>
            <a:graphicFrameLocks noGrp="1"/>
          </p:cNvGraphicFramePr>
          <p:nvPr>
            <p:extLst>
              <p:ext uri="{D42A27DB-BD31-4B8C-83A1-F6EECF244321}">
                <p14:modId xmlns:p14="http://schemas.microsoft.com/office/powerpoint/2010/main" val="1110318622"/>
              </p:ext>
            </p:extLst>
          </p:nvPr>
        </p:nvGraphicFramePr>
        <p:xfrm>
          <a:off x="138545" y="1307526"/>
          <a:ext cx="11928763" cy="5301087"/>
        </p:xfrm>
        <a:graphic>
          <a:graphicData uri="http://schemas.openxmlformats.org/drawingml/2006/table">
            <a:tbl>
              <a:tblPr firstRow="1" firstCol="1" bandRow="1"/>
              <a:tblGrid>
                <a:gridCol w="1371510">
                  <a:extLst>
                    <a:ext uri="{9D8B030D-6E8A-4147-A177-3AD203B41FA5}">
                      <a16:colId xmlns:a16="http://schemas.microsoft.com/office/drawing/2014/main" val="3190569978"/>
                    </a:ext>
                  </a:extLst>
                </a:gridCol>
                <a:gridCol w="2881289">
                  <a:extLst>
                    <a:ext uri="{9D8B030D-6E8A-4147-A177-3AD203B41FA5}">
                      <a16:colId xmlns:a16="http://schemas.microsoft.com/office/drawing/2014/main" val="481806150"/>
                    </a:ext>
                  </a:extLst>
                </a:gridCol>
                <a:gridCol w="1885980">
                  <a:extLst>
                    <a:ext uri="{9D8B030D-6E8A-4147-A177-3AD203B41FA5}">
                      <a16:colId xmlns:a16="http://schemas.microsoft.com/office/drawing/2014/main" val="568779006"/>
                    </a:ext>
                  </a:extLst>
                </a:gridCol>
                <a:gridCol w="2326956">
                  <a:extLst>
                    <a:ext uri="{9D8B030D-6E8A-4147-A177-3AD203B41FA5}">
                      <a16:colId xmlns:a16="http://schemas.microsoft.com/office/drawing/2014/main" val="3110364108"/>
                    </a:ext>
                  </a:extLst>
                </a:gridCol>
                <a:gridCol w="3463028">
                  <a:extLst>
                    <a:ext uri="{9D8B030D-6E8A-4147-A177-3AD203B41FA5}">
                      <a16:colId xmlns:a16="http://schemas.microsoft.com/office/drawing/2014/main" val="2171827322"/>
                    </a:ext>
                  </a:extLst>
                </a:gridCol>
              </a:tblGrid>
              <a:tr h="481917">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姓名</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职位</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内部</a:t>
                      </a:r>
                      <a:r>
                        <a:rPr lang="en-US"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a:t>
                      </a: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项目角色</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联系方式</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869492025"/>
                  </a:ext>
                </a:extLst>
              </a:tr>
              <a:tr h="481917">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杨枨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软件需求课程教师</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3"/>
                        </a:rPr>
                        <a:t>yangc@zucc.edu.cn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074860"/>
                  </a:ext>
                </a:extLst>
              </a:tr>
              <a:tr h="481917">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侯宏仑</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项目管理课程教师</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4"/>
                        </a:rPr>
                        <a:t>ubilabs@zucc.edu.cn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99340"/>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赵豪杰</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a:t>
                      </a:r>
                      <a:r>
                        <a:rPr lang="zh-CN" sz="2200">
                          <a:effectLst/>
                          <a:latin typeface="Cambria" panose="02040503050406030204" pitchFamily="18" charset="0"/>
                          <a:ea typeface="等线" panose="02010600030101010101" pitchFamily="2" charset="-122"/>
                          <a:cs typeface="Times New Roman" panose="02020603050405020304" pitchFamily="18" charset="0"/>
                        </a:rPr>
                        <a:t>组长</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项目经理</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5"/>
                        </a:rPr>
                        <a:t>31601377@stu.zucc.edu.cn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1790371"/>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罗培铖</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6"/>
                        </a:rPr>
                        <a:t>31601358@stu.zucc.edu.cn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043547"/>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苏碧青</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7"/>
                        </a:rPr>
                        <a:t>31501382@stu.zucc.edu.cn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259265"/>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郑丞钧</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8"/>
                        </a:rPr>
                        <a:t>31602276@stu.zucc.edu.cn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9254058"/>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张嘉诚</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9"/>
                        </a:rPr>
                        <a:t>31601375@stu.zucc.edu.cn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02590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张凯</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计算大三学生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渔友</a:t>
                      </a:r>
                      <a:r>
                        <a:rPr lang="en-US" sz="2200">
                          <a:effectLst/>
                          <a:latin typeface="等线" panose="02010600030101010101" pitchFamily="2" charset="-122"/>
                          <a:ea typeface="宋体" panose="02010600030101010101" pitchFamily="2" charset="-122"/>
                          <a:cs typeface="Times New Roman" panose="02020603050405020304" pitchFamily="18" charset="0"/>
                        </a:rPr>
                        <a:t>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31601102@stu.zucc.edu.cn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349499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杨桢钦</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计算大三学生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管理员用户代表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31601373@stu.zucc.edu.cn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861685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林翼力</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软工大三学生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dirty="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游客用户代表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dirty="0">
                          <a:effectLst/>
                          <a:latin typeface="等线" panose="02010600030101010101" pitchFamily="2" charset="-122"/>
                          <a:ea typeface="宋体" panose="02010600030101010101" pitchFamily="2" charset="-122"/>
                          <a:cs typeface="Times New Roman" panose="02020603050405020304" pitchFamily="18" charset="0"/>
                        </a:rPr>
                        <a:t>31601355@stu.zucc.edu.cn</a:t>
                      </a:r>
                      <a:endParaRPr lang="zh-CN" sz="2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679743"/>
                  </a:ext>
                </a:extLst>
              </a:tr>
            </a:tbl>
          </a:graphicData>
        </a:graphic>
      </p:graphicFrame>
    </p:spTree>
    <p:extLst>
      <p:ext uri="{BB962C8B-B14F-4D97-AF65-F5344CB8AC3E}">
        <p14:creationId xmlns:p14="http://schemas.microsoft.com/office/powerpoint/2010/main" val="927156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沟通管理</a:t>
            </a:r>
            <a:r>
              <a:rPr lang="zh-CN" altLang="en-US" sz="3200" dirty="0" smtClean="0"/>
              <a:t>计划</a:t>
            </a:r>
            <a:r>
              <a:rPr lang="en-US" altLang="zh-CN" sz="1600" dirty="0">
                <a:solidFill>
                  <a:srgbClr val="365A96"/>
                </a:solidFill>
              </a:rPr>
              <a:t>[11]</a:t>
            </a:r>
            <a:endParaRPr lang="zh-CN" altLang="en-US" sz="3200" dirty="0"/>
          </a:p>
        </p:txBody>
      </p:sp>
      <p:sp>
        <p:nvSpPr>
          <p:cNvPr id="3" name="矩形 2"/>
          <p:cNvSpPr/>
          <p:nvPr/>
        </p:nvSpPr>
        <p:spPr>
          <a:xfrm>
            <a:off x="-337286" y="2201055"/>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319314" y="2935221"/>
            <a:ext cx="11553372" cy="1800358"/>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沟通管理</a:t>
            </a:r>
            <a:r>
              <a:rPr lang="zh-CN" altLang="en-US" sz="3200" dirty="0" smtClean="0"/>
              <a:t>计划</a:t>
            </a:r>
            <a:r>
              <a:rPr lang="en-US" altLang="zh-CN" sz="1600" dirty="0">
                <a:solidFill>
                  <a:srgbClr val="365A96"/>
                </a:solidFill>
              </a:rPr>
              <a:t>[11]</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7" y="1787243"/>
            <a:ext cx="12196236" cy="3643744"/>
          </a:xfrm>
          <a:prstGeom prst="rect">
            <a:avLst/>
          </a:prstGeom>
        </p:spPr>
      </p:pic>
    </p:spTree>
    <p:extLst>
      <p:ext uri="{BB962C8B-B14F-4D97-AF65-F5344CB8AC3E}">
        <p14:creationId xmlns:p14="http://schemas.microsoft.com/office/powerpoint/2010/main" val="1048575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t>[8]</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smtClean="0"/>
              <a:t>总</a:t>
            </a:r>
            <a:r>
              <a:rPr lang="en-US" altLang="zh-CN" sz="3200" b="1" dirty="0" smtClean="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smtClean="0"/>
              <a:t>项目启动</a:t>
            </a:r>
            <a:endParaRPr lang="zh-CN" altLang="en-US" sz="3200" b="1" dirty="0"/>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smtClean="0"/>
              <a:t>项目计划</a:t>
            </a:r>
            <a:endParaRPr lang="zh-CN" altLang="en-US" sz="3200" b="1" dirty="0"/>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smtClean="0"/>
              <a:t>项目执行</a:t>
            </a:r>
            <a:r>
              <a:rPr lang="en-US" altLang="zh-CN" sz="3200" b="1" dirty="0" smtClean="0"/>
              <a:t>——</a:t>
            </a:r>
            <a:r>
              <a:rPr lang="zh-CN" altLang="en-US" sz="3200" b="1" dirty="0" smtClean="0"/>
              <a:t>第一轮迭代（</a:t>
            </a:r>
            <a:r>
              <a:rPr lang="zh-CN" altLang="en-US" sz="2800" b="1" dirty="0" smtClean="0"/>
              <a:t>需求获取，需求分析，需求说明，验证</a:t>
            </a:r>
            <a:r>
              <a:rPr lang="zh-CN" altLang="en-US" sz="3200" b="1" dirty="0" smtClean="0"/>
              <a:t>）</a:t>
            </a:r>
            <a:endParaRPr lang="zh-CN" altLang="en-US" sz="3200" b="1" dirty="0"/>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smtClean="0"/>
              <a:t>项目执行</a:t>
            </a:r>
            <a:r>
              <a:rPr lang="en-US" altLang="zh-CN" sz="3200" b="1" dirty="0" smtClean="0"/>
              <a:t>——</a:t>
            </a:r>
            <a:r>
              <a:rPr lang="zh-CN" altLang="en-US" sz="3200" b="1" dirty="0" smtClean="0"/>
              <a:t>第二轮迭代（需求分析，原型开发）</a:t>
            </a:r>
            <a:endParaRPr lang="zh-CN" altLang="en-US" sz="3200" b="1" dirty="0"/>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smtClean="0"/>
              <a:t>项目执行</a:t>
            </a:r>
            <a:r>
              <a:rPr lang="en-US" altLang="zh-CN" sz="3200" b="1" dirty="0" smtClean="0"/>
              <a:t>——</a:t>
            </a:r>
            <a:r>
              <a:rPr lang="zh-CN" altLang="en-US" sz="3200" b="1" dirty="0" smtClean="0"/>
              <a:t>第三轮迭代</a:t>
            </a:r>
            <a:endParaRPr lang="zh-CN" altLang="en-US" sz="3200" b="1" dirty="0"/>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smtClean="0"/>
              <a:t>项目控制</a:t>
            </a:r>
            <a:endParaRPr lang="en-US" altLang="zh-CN" sz="3200" b="1" dirty="0" smtClean="0"/>
          </a:p>
          <a:p>
            <a:pPr algn="ctr"/>
            <a:r>
              <a:rPr lang="zh-CN" altLang="en-US" sz="3200" b="1" dirty="0" smtClean="0"/>
              <a:t>（任务分配，</a:t>
            </a:r>
            <a:endParaRPr lang="en-US" altLang="zh-CN" sz="3200" b="1" dirty="0" smtClean="0"/>
          </a:p>
          <a:p>
            <a:pPr algn="ctr"/>
            <a:r>
              <a:rPr lang="zh-CN" altLang="en-US" sz="3200" b="1" dirty="0" smtClean="0"/>
              <a:t>项目控制，</a:t>
            </a:r>
            <a:endParaRPr lang="en-US" altLang="zh-CN" sz="3200" b="1" dirty="0" smtClean="0"/>
          </a:p>
          <a:p>
            <a:pPr algn="ctr"/>
            <a:r>
              <a:rPr lang="zh-CN" altLang="en-US" sz="3200" b="1" dirty="0" smtClean="0"/>
              <a:t>需求管理）</a:t>
            </a:r>
            <a:endParaRPr lang="zh-CN" altLang="en-US" sz="3200" b="1" dirty="0"/>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smtClean="0"/>
              <a:t>项目收尾</a:t>
            </a:r>
            <a:endParaRPr lang="zh-CN" altLang="en-US" sz="3200" b="1" dirty="0"/>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zh-CN" altLang="en-US" sz="3200" dirty="0" smtClean="0"/>
              <a:t>输入输出</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71847"/>
            <a:ext cx="9832951" cy="6158443"/>
          </a:xfrm>
          <a:prstGeom prst="rect">
            <a:avLst/>
          </a:prstGeom>
          <a:ln>
            <a:solidFill>
              <a:schemeClr val="tx1"/>
            </a:solidFill>
          </a:ln>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a:t>
            </a:r>
            <a:r>
              <a:rPr lang="zh-CN" altLang="en-US" sz="3200" dirty="0" smtClean="0"/>
              <a:t>章程</a:t>
            </a:r>
            <a:r>
              <a:rPr lang="en-US" altLang="zh-CN" sz="1600" dirty="0" smtClean="0"/>
              <a:t>[12]</a:t>
            </a:r>
            <a:endParaRPr lang="zh-CN" altLang="en-US" sz="1600" dirty="0"/>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smtClean="0">
                <a:latin typeface="等线" panose="02010600030101010101" pitchFamily="2" charset="-122"/>
                <a:ea typeface="等线" panose="02010600030101010101" pitchFamily="2" charset="-122"/>
                <a:cs typeface="Times New Roman" panose="02020603050405020304" pitchFamily="18" charset="0"/>
              </a:rPr>
              <a:t>“渔乐生活”</a:t>
            </a:r>
            <a:r>
              <a:rPr lang="en-US" altLang="zh-CN" sz="3200" kern="100" dirty="0" smtClean="0">
                <a:latin typeface="等线" panose="02010600030101010101" pitchFamily="2" charset="-122"/>
                <a:ea typeface="等线" panose="02010600030101010101" pitchFamily="2" charset="-122"/>
                <a:cs typeface="Times New Roman" panose="02020603050405020304" pitchFamily="18" charset="0"/>
              </a:rPr>
              <a:t>APP</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a:t>
            </a:r>
            <a:r>
              <a:rPr lang="zh-CN" altLang="zh-CN" sz="3200" kern="100" dirty="0" smtClean="0">
                <a:latin typeface="等线" panose="02010600030101010101" pitchFamily="2" charset="-122"/>
                <a:ea typeface="等线" panose="02010600030101010101" pitchFamily="2" charset="-122"/>
                <a:cs typeface="Times New Roman" panose="02020603050405020304" pitchFamily="18" charset="0"/>
              </a:rPr>
              <a:t>钓鱼</a:t>
            </a:r>
            <a:r>
              <a:rPr lang="zh-CN" altLang="en-US" sz="3200" kern="100" dirty="0" smtClean="0">
                <a:latin typeface="等线" panose="02010600030101010101" pitchFamily="2" charset="-122"/>
                <a:ea typeface="等线" panose="02010600030101010101" pitchFamily="2" charset="-122"/>
                <a:cs typeface="Times New Roman" panose="02020603050405020304" pitchFamily="18" charset="0"/>
              </a:rPr>
              <a:t>的发烧友且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smtClean="0">
                <a:latin typeface="等线" panose="02010600030101010101" pitchFamily="2" charset="-122"/>
                <a:ea typeface="等线" panose="02010600030101010101" pitchFamily="2" charset="-122"/>
                <a:cs typeface="Times New Roman" panose="02020603050405020304" pitchFamily="18" charset="0"/>
              </a:rPr>
              <a:t>此应用进行</a:t>
            </a:r>
            <a:r>
              <a:rPr lang="zh-CN" altLang="zh-CN" sz="3200" kern="100" dirty="0" smtClean="0">
                <a:latin typeface="等线" panose="02010600030101010101" pitchFamily="2" charset="-122"/>
                <a:ea typeface="等线" panose="02010600030101010101" pitchFamily="2" charset="-122"/>
                <a:cs typeface="Times New Roman" panose="02020603050405020304" pitchFamily="18" charset="0"/>
              </a:rPr>
              <a:t>社交</a:t>
            </a:r>
            <a:r>
              <a:rPr lang="en-US" altLang="zh-CN" sz="3200" kern="100" dirty="0" smtClean="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smtClean="0">
                <a:latin typeface="等线" panose="02010600030101010101" pitchFamily="2" charset="-122"/>
                <a:ea typeface="等线" panose="02010600030101010101" pitchFamily="2" charset="-122"/>
                <a:cs typeface="Times New Roman" panose="02020603050405020304" pitchFamily="18" charset="0"/>
              </a:rPr>
              <a:t>活动的</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en-US" altLang="zh-CN" sz="1600" dirty="0" smtClean="0"/>
              <a:t>[6]</a:t>
            </a:r>
            <a:endParaRPr lang="zh-CN" alt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739307"/>
            <a:ext cx="11994919" cy="6035563"/>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zh-CN" altLang="en-US" sz="3200" dirty="0" smtClean="0"/>
              <a:t>资源分配</a:t>
            </a:r>
            <a:r>
              <a:rPr lang="en-US" altLang="zh-CN" sz="1600" dirty="0">
                <a:solidFill>
                  <a:srgbClr val="365A96"/>
                </a:solidFill>
              </a:rPr>
              <a:t>[6]</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4" y="854729"/>
            <a:ext cx="10503878" cy="559402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zh-CN" altLang="en-US" sz="3200" dirty="0" smtClean="0"/>
              <a:t>资源分配</a:t>
            </a:r>
            <a:r>
              <a:rPr lang="en-US" altLang="zh-CN" sz="1600" dirty="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5" y="663716"/>
            <a:ext cx="10036410" cy="6172735"/>
          </a:xfrm>
          <a:prstGeom prst="rect">
            <a:avLst/>
          </a:prstGeom>
          <a:ln>
            <a:solidFill>
              <a:schemeClr val="tx1"/>
            </a:solidFill>
          </a:ln>
        </p:spPr>
      </p:pic>
    </p:spTree>
    <p:extLst>
      <p:ext uri="{BB962C8B-B14F-4D97-AF65-F5344CB8AC3E}">
        <p14:creationId xmlns:p14="http://schemas.microsoft.com/office/powerpoint/2010/main" val="1182633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smtClean="0"/>
              <a:t>——</a:t>
            </a:r>
            <a:r>
              <a:rPr lang="zh-CN" altLang="en-US" sz="3200" dirty="0"/>
              <a:t>风险</a:t>
            </a:r>
            <a:r>
              <a:rPr lang="zh-CN" altLang="en-US" sz="3200" dirty="0" smtClean="0"/>
              <a:t>识别</a:t>
            </a:r>
            <a:r>
              <a:rPr lang="en-US" altLang="zh-CN" sz="1600" dirty="0" smtClean="0"/>
              <a:t>[11]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smtClean="0"/>
              <a:t>——</a:t>
            </a:r>
            <a:r>
              <a:rPr lang="zh-CN" altLang="zh-CN" dirty="0"/>
              <a:t>项目风险概率和影响</a:t>
            </a:r>
            <a:r>
              <a:rPr lang="zh-CN" altLang="zh-CN" dirty="0" smtClean="0"/>
              <a:t>定义</a:t>
            </a:r>
            <a:r>
              <a:rPr lang="en-US" altLang="zh-CN" sz="1600" dirty="0">
                <a:solidFill>
                  <a:srgbClr val="365A96"/>
                </a:solidFill>
              </a:rPr>
              <a:t>[11]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6016574"/>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smtClean="0"/>
              <a:t>——</a:t>
            </a:r>
            <a:r>
              <a:rPr lang="zh-CN" altLang="en-US" sz="3200" dirty="0" smtClean="0"/>
              <a:t>风险</a:t>
            </a:r>
            <a:r>
              <a:rPr lang="zh-CN" altLang="en-US" sz="3200" dirty="0" smtClean="0"/>
              <a:t>控制</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2090057" y="728672"/>
            <a:ext cx="8011886" cy="6035740"/>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a:t>——</a:t>
            </a:r>
            <a:r>
              <a:rPr lang="zh-CN" altLang="en-US" sz="3200" dirty="0"/>
              <a:t>风险</a:t>
            </a:r>
            <a:r>
              <a:rPr lang="zh-CN" altLang="en-US" sz="3200" dirty="0" smtClean="0"/>
              <a:t>控制</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611086" y="718571"/>
            <a:ext cx="9041866" cy="5984182"/>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成本管理计划</a:t>
            </a:r>
            <a:r>
              <a:rPr lang="en-US" altLang="zh-CN" sz="3200" dirty="0" smtClean="0"/>
              <a:t>——</a:t>
            </a:r>
            <a:r>
              <a:rPr lang="zh-CN" altLang="en-US" sz="3200" dirty="0" smtClean="0"/>
              <a:t>项目</a:t>
            </a:r>
            <a:r>
              <a:rPr lang="zh-CN" altLang="en-US" sz="3200" dirty="0"/>
              <a:t>成本</a:t>
            </a:r>
            <a:r>
              <a:rPr lang="zh-CN" altLang="en-US" sz="3200" dirty="0" smtClean="0"/>
              <a:t>估算</a:t>
            </a:r>
            <a:r>
              <a:rPr lang="en-US" altLang="zh-CN" sz="1600" dirty="0">
                <a:solidFill>
                  <a:srgbClr val="365A96"/>
                </a:solidFill>
              </a:rPr>
              <a:t>[11]</a:t>
            </a:r>
            <a:endParaRPr lang="zh-CN" altLang="en-US" sz="3200" dirty="0"/>
          </a:p>
        </p:txBody>
      </p:sp>
      <p:graphicFrame>
        <p:nvGraphicFramePr>
          <p:cNvPr id="5" name="表格 4"/>
          <p:cNvGraphicFramePr>
            <a:graphicFrameLocks noGrp="1"/>
          </p:cNvGraphicFramePr>
          <p:nvPr>
            <p:extLst>
              <p:ext uri="{D42A27DB-BD31-4B8C-83A1-F6EECF244321}">
                <p14:modId xmlns:p14="http://schemas.microsoft.com/office/powerpoint/2010/main" val="2306555402"/>
              </p:ext>
            </p:extLst>
          </p:nvPr>
        </p:nvGraphicFramePr>
        <p:xfrm>
          <a:off x="74246" y="689390"/>
          <a:ext cx="12059698" cy="6147110"/>
        </p:xfrm>
        <a:graphic>
          <a:graphicData uri="http://schemas.openxmlformats.org/drawingml/2006/table">
            <a:tbl>
              <a:tblPr firstRow="1" firstCol="1" bandRow="1"/>
              <a:tblGrid>
                <a:gridCol w="2278195">
                  <a:extLst>
                    <a:ext uri="{9D8B030D-6E8A-4147-A177-3AD203B41FA5}">
                      <a16:colId xmlns:a16="http://schemas.microsoft.com/office/drawing/2014/main" val="968570858"/>
                    </a:ext>
                  </a:extLst>
                </a:gridCol>
                <a:gridCol w="1964612">
                  <a:extLst>
                    <a:ext uri="{9D8B030D-6E8A-4147-A177-3AD203B41FA5}">
                      <a16:colId xmlns:a16="http://schemas.microsoft.com/office/drawing/2014/main" val="1121427701"/>
                    </a:ext>
                  </a:extLst>
                </a:gridCol>
                <a:gridCol w="2319754">
                  <a:extLst>
                    <a:ext uri="{9D8B030D-6E8A-4147-A177-3AD203B41FA5}">
                      <a16:colId xmlns:a16="http://schemas.microsoft.com/office/drawing/2014/main" val="573789930"/>
                    </a:ext>
                  </a:extLst>
                </a:gridCol>
                <a:gridCol w="1606953">
                  <a:extLst>
                    <a:ext uri="{9D8B030D-6E8A-4147-A177-3AD203B41FA5}">
                      <a16:colId xmlns:a16="http://schemas.microsoft.com/office/drawing/2014/main" val="12476789"/>
                    </a:ext>
                  </a:extLst>
                </a:gridCol>
                <a:gridCol w="1880235">
                  <a:extLst>
                    <a:ext uri="{9D8B030D-6E8A-4147-A177-3AD203B41FA5}">
                      <a16:colId xmlns:a16="http://schemas.microsoft.com/office/drawing/2014/main" val="4251905824"/>
                    </a:ext>
                  </a:extLst>
                </a:gridCol>
                <a:gridCol w="2009949">
                  <a:extLst>
                    <a:ext uri="{9D8B030D-6E8A-4147-A177-3AD203B41FA5}">
                      <a16:colId xmlns:a16="http://schemas.microsoft.com/office/drawing/2014/main" val="1077539878"/>
                    </a:ext>
                  </a:extLst>
                </a:gridCol>
              </a:tblGrid>
              <a:tr h="407736">
                <a:tc>
                  <a:txBody>
                    <a:bodyPr/>
                    <a:lstStyle/>
                    <a:p>
                      <a:pPr algn="ctr">
                        <a:lnSpc>
                          <a:spcPct val="115000"/>
                        </a:lnSpc>
                        <a:spcAft>
                          <a:spcPts val="0"/>
                        </a:spcAft>
                      </a:pPr>
                      <a:r>
                        <a:rPr lang="en-US" sz="19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单位时间件数</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每件</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每小时成本</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小计</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en-US" sz="19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WBS Level2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占总计的百分比</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67684924"/>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WBS</a:t>
                      </a:r>
                      <a:r>
                        <a:rPr lang="zh-CN" sz="1900">
                          <a:effectLst/>
                          <a:latin typeface="Cambria" panose="02040503050406030204" pitchFamily="18" charset="0"/>
                          <a:ea typeface="等线" panose="02010600030101010101" pitchFamily="2" charset="-122"/>
                          <a:cs typeface="宋体" panose="02010600030101010101" pitchFamily="2" charset="-122"/>
                        </a:rPr>
                        <a:t>项</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041864"/>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1.</a:t>
                      </a:r>
                      <a:r>
                        <a:rPr lang="zh-CN" sz="1900" b="1">
                          <a:effectLst/>
                          <a:latin typeface="Cambria" panose="02040503050406030204" pitchFamily="18" charset="0"/>
                          <a:ea typeface="等线" panose="02010600030101010101" pitchFamily="2" charset="-122"/>
                          <a:cs typeface="宋体" panose="02010600030101010101" pitchFamily="2" charset="-122"/>
                        </a:rPr>
                        <a:t>项目经理</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34225"/>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项目经理</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603526"/>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团队成员</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22720"/>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2.</a:t>
                      </a:r>
                      <a:r>
                        <a:rPr lang="zh-CN" sz="1900" b="1">
                          <a:effectLst/>
                          <a:latin typeface="Cambria" panose="02040503050406030204" pitchFamily="18" charset="0"/>
                          <a:ea typeface="等线" panose="02010600030101010101" pitchFamily="2" charset="-122"/>
                          <a:cs typeface="宋体" panose="02010600030101010101" pitchFamily="2" charset="-122"/>
                        </a:rPr>
                        <a:t>硬件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60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10.6%</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820911"/>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服务器</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60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60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712749"/>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3.</a:t>
                      </a:r>
                      <a:r>
                        <a:rPr lang="zh-CN" sz="1900" b="1">
                          <a:effectLst/>
                          <a:latin typeface="Cambria" panose="02040503050406030204" pitchFamily="18" charset="0"/>
                          <a:ea typeface="等线" panose="02010600030101010101" pitchFamily="2" charset="-122"/>
                          <a:cs typeface="宋体" panose="02010600030101010101" pitchFamily="2" charset="-122"/>
                        </a:rPr>
                        <a:t>软件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0.4%</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287910"/>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授权软件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2</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942222"/>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软件开发</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461114"/>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4.</a:t>
                      </a:r>
                      <a:r>
                        <a:rPr lang="zh-CN" sz="1900" b="1">
                          <a:effectLst/>
                          <a:latin typeface="Cambria" panose="02040503050406030204" pitchFamily="18" charset="0"/>
                          <a:ea typeface="等线" panose="02010600030101010101" pitchFamily="2" charset="-122"/>
                          <a:cs typeface="宋体" panose="02010600030101010101" pitchFamily="2" charset="-122"/>
                        </a:rPr>
                        <a:t>测试</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588772"/>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5.</a:t>
                      </a:r>
                      <a:r>
                        <a:rPr lang="zh-CN" sz="1900" b="1">
                          <a:effectLst/>
                          <a:latin typeface="Cambria" panose="02040503050406030204" pitchFamily="18" charset="0"/>
                          <a:ea typeface="等线" panose="02010600030101010101" pitchFamily="2" charset="-122"/>
                          <a:cs typeface="宋体" panose="02010600030101010101" pitchFamily="2" charset="-122"/>
                        </a:rPr>
                        <a:t>培训与支持</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500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89%</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774871"/>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培训成本</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305963"/>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差旅费</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100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500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648893"/>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项目组成员</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922141"/>
                  </a:ext>
                </a:extLst>
              </a:tr>
              <a:tr h="3837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6.</a:t>
                      </a:r>
                      <a:r>
                        <a:rPr lang="zh-CN" sz="1900" b="1">
                          <a:effectLst/>
                          <a:latin typeface="Cambria" panose="02040503050406030204" pitchFamily="18" charset="0"/>
                          <a:ea typeface="等线" panose="02010600030101010101" pitchFamily="2" charset="-122"/>
                          <a:cs typeface="宋体" panose="02010600030101010101" pitchFamily="2" charset="-122"/>
                        </a:rPr>
                        <a:t>储备金</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80998"/>
                  </a:ext>
                </a:extLst>
              </a:tr>
              <a:tr h="435428">
                <a:tc>
                  <a:txBody>
                    <a:bodyPr/>
                    <a:lstStyle/>
                    <a:p>
                      <a:pPr>
                        <a:lnSpc>
                          <a:spcPct val="115000"/>
                        </a:lnSpc>
                        <a:spcAft>
                          <a:spcPts val="0"/>
                        </a:spcAft>
                      </a:pPr>
                      <a:r>
                        <a:rPr lang="zh-CN" sz="1900" dirty="0">
                          <a:effectLst/>
                          <a:latin typeface="Cambria" panose="02040503050406030204" pitchFamily="18" charset="0"/>
                          <a:ea typeface="等线" panose="02010600030101010101" pitchFamily="2" charset="-122"/>
                          <a:cs typeface="宋体" panose="02010600030101010101" pitchFamily="2" charset="-122"/>
                        </a:rPr>
                        <a:t>项目成本估算总计</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562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169715"/>
                  </a:ext>
                </a:extLst>
              </a:tr>
            </a:tbl>
          </a:graphicData>
        </a:graphic>
      </p:graphicFrame>
    </p:spTree>
    <p:extLst>
      <p:ext uri="{BB962C8B-B14F-4D97-AF65-F5344CB8AC3E}">
        <p14:creationId xmlns:p14="http://schemas.microsoft.com/office/powerpoint/2010/main" val="572679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a:t>
            </a:r>
            <a:r>
              <a:rPr lang="zh-CN" altLang="en-US" sz="3200" dirty="0" smtClean="0"/>
              <a:t>章程</a:t>
            </a:r>
            <a:r>
              <a:rPr lang="en-US" altLang="zh-CN" sz="3200" dirty="0" smtClean="0"/>
              <a:t>——</a:t>
            </a:r>
            <a:r>
              <a:rPr lang="zh-CN" altLang="en-US" sz="3200" dirty="0" smtClean="0"/>
              <a:t>项目</a:t>
            </a:r>
            <a:r>
              <a:rPr lang="zh-CN" altLang="en-US" sz="3200" dirty="0" smtClean="0"/>
              <a:t>描述</a:t>
            </a:r>
            <a:r>
              <a:rPr lang="en-US" altLang="zh-CN" sz="1600" dirty="0"/>
              <a:t>[12]</a:t>
            </a:r>
            <a:endParaRPr lang="zh-CN" altLang="en-US" sz="3200" dirty="0"/>
          </a:p>
        </p:txBody>
      </p:sp>
      <p:pic>
        <p:nvPicPr>
          <p:cNvPr id="9" name="图片 8"/>
          <p:cNvPicPr>
            <a:picLocks noChangeAspect="1"/>
          </p:cNvPicPr>
          <p:nvPr/>
        </p:nvPicPr>
        <p:blipFill>
          <a:blip r:embed="rId3"/>
          <a:stretch>
            <a:fillRect/>
          </a:stretch>
        </p:blipFill>
        <p:spPr>
          <a:xfrm>
            <a:off x="1930477" y="74309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r>
              <a:rPr lang="en-US" altLang="zh-CN" sz="3200" dirty="0" smtClean="0"/>
              <a:t>——</a:t>
            </a:r>
            <a:r>
              <a:rPr lang="zh-CN" altLang="en-US" sz="3200" dirty="0" smtClean="0"/>
              <a:t>管理</a:t>
            </a:r>
            <a:r>
              <a:rPr lang="zh-CN" altLang="en-US" sz="3200" dirty="0" smtClean="0"/>
              <a:t>机构</a:t>
            </a:r>
            <a:r>
              <a:rPr lang="en-US" altLang="zh-CN" sz="1600" dirty="0">
                <a:solidFill>
                  <a:srgbClr val="365A96"/>
                </a:solidFill>
              </a:rPr>
              <a:t>[11]</a:t>
            </a:r>
            <a:endParaRPr lang="zh-CN" altLang="en-US" sz="3200" dirty="0"/>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899886" y="1045028"/>
            <a:ext cx="10101942" cy="5000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a:t>
            </a:r>
            <a:r>
              <a:rPr lang="zh-CN" altLang="en-US" sz="3200" dirty="0" smtClean="0"/>
              <a:t>计划</a:t>
            </a:r>
            <a:r>
              <a:rPr lang="en-US" altLang="zh-CN" sz="1600" dirty="0">
                <a:solidFill>
                  <a:srgbClr val="365A96"/>
                </a:solidFill>
              </a:rPr>
              <a:t>[11]</a:t>
            </a:r>
            <a:endParaRPr lang="zh-CN" altLang="en-US" sz="3200" dirty="0"/>
          </a:p>
        </p:txBody>
      </p:sp>
      <p:sp>
        <p:nvSpPr>
          <p:cNvPr id="4" name="矩形 3"/>
          <p:cNvSpPr/>
          <p:nvPr/>
        </p:nvSpPr>
        <p:spPr>
          <a:xfrm>
            <a:off x="596824" y="612560"/>
            <a:ext cx="10998352"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131627"/>
            <a:ext cx="7481454" cy="5659588"/>
          </a:xfrm>
          <a:prstGeom prst="rect">
            <a:avLst/>
          </a:prstGeom>
        </p:spPr>
      </p:pic>
    </p:spTree>
    <p:extLst>
      <p:ext uri="{BB962C8B-B14F-4D97-AF65-F5344CB8AC3E}">
        <p14:creationId xmlns:p14="http://schemas.microsoft.com/office/powerpoint/2010/main" val="3831451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r>
              <a:rPr lang="en-US" altLang="zh-CN" sz="3200" dirty="0" smtClean="0"/>
              <a:t>——</a:t>
            </a:r>
            <a:r>
              <a:rPr lang="zh-CN" altLang="en-US" sz="3200" dirty="0" smtClean="0"/>
              <a:t>配置管理</a:t>
            </a:r>
            <a:r>
              <a:rPr lang="zh-CN" altLang="en-US" sz="3200" dirty="0" smtClean="0"/>
              <a:t>说明</a:t>
            </a:r>
            <a:r>
              <a:rPr lang="en-US" altLang="zh-CN" sz="1600" dirty="0">
                <a:solidFill>
                  <a:srgbClr val="365A96"/>
                </a:solidFill>
              </a:rPr>
              <a:t>[11]</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rPr>
              <a:t>点</a:t>
            </a:r>
            <a:endParaRPr lang="en-US" altLang="zh-CN" sz="28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2.</a:t>
            </a:r>
            <a:r>
              <a:rPr lang="zh-CN" altLang="zh-CN" sz="2400" dirty="0" smtClean="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3.</a:t>
            </a:r>
            <a:r>
              <a:rPr lang="zh-CN" altLang="zh-CN" sz="2400" dirty="0" smtClean="0">
                <a:latin typeface="+mn-ea"/>
                <a:cs typeface="Times New Roman" panose="02020603050405020304" pitchFamily="18" charset="0"/>
              </a:rPr>
              <a:t>只有</a:t>
            </a:r>
            <a:r>
              <a:rPr lang="zh-CN" altLang="zh-CN" sz="2400" dirty="0">
                <a:latin typeface="+mn-ea"/>
                <a:cs typeface="Times New Roman" panose="02020603050405020304" pitchFamily="18" charset="0"/>
              </a:rPr>
              <a:t>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4.</a:t>
            </a:r>
            <a:r>
              <a:rPr lang="zh-CN" altLang="zh-CN" sz="2400" dirty="0" smtClean="0">
                <a:latin typeface="+mn-ea"/>
                <a:cs typeface="Times New Roman" panose="02020603050405020304" pitchFamily="18" charset="0"/>
              </a:rPr>
              <a:t>项目</a:t>
            </a:r>
            <a:r>
              <a:rPr lang="zh-CN" altLang="zh-CN" sz="2400" dirty="0">
                <a:latin typeface="+mn-ea"/>
                <a:cs typeface="Times New Roman" panose="02020603050405020304" pitchFamily="18" charset="0"/>
              </a:rPr>
              <a:t>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r>
              <a:rPr lang="en-US" altLang="zh-CN" sz="3200" dirty="0"/>
              <a:t>——</a:t>
            </a:r>
            <a:r>
              <a:rPr lang="zh-CN" altLang="en-US" sz="3200" dirty="0"/>
              <a:t>配置管理</a:t>
            </a:r>
            <a:r>
              <a:rPr lang="zh-CN" altLang="en-US" sz="3200" dirty="0" smtClean="0"/>
              <a:t>说明</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756533" y="894790"/>
            <a:ext cx="8504762" cy="5561905"/>
          </a:xfrm>
          <a:prstGeom prst="rect">
            <a:avLst/>
          </a:prstGeom>
        </p:spPr>
      </p:pic>
    </p:spTree>
    <p:extLst>
      <p:ext uri="{BB962C8B-B14F-4D97-AF65-F5344CB8AC3E}">
        <p14:creationId xmlns:p14="http://schemas.microsoft.com/office/powerpoint/2010/main" val="1622259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smtClean="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3" name="矩形 2"/>
          <p:cNvSpPr/>
          <p:nvPr/>
        </p:nvSpPr>
        <p:spPr>
          <a:xfrm>
            <a:off x="30702" y="737540"/>
            <a:ext cx="12161298" cy="6001643"/>
          </a:xfrm>
          <a:prstGeom prst="rect">
            <a:avLst/>
          </a:prstGeom>
        </p:spPr>
        <p:txBody>
          <a:bodyPr wrap="square">
            <a:spAutoFit/>
          </a:bodyPr>
          <a:lstStyle/>
          <a:p>
            <a:r>
              <a:rPr lang="zh-CN" altLang="en-US" sz="2400" dirty="0" smtClean="0"/>
              <a:t>[</a:t>
            </a:r>
            <a:r>
              <a:rPr lang="zh-CN" altLang="en-US" sz="2400" dirty="0"/>
              <a:t>1]	IEEE </a:t>
            </a:r>
            <a:r>
              <a:rPr lang="zh-CN" altLang="en-US" sz="2400" dirty="0" smtClean="0"/>
              <a:t>610</a:t>
            </a:r>
            <a:r>
              <a:rPr lang="en-US" altLang="zh-CN" sz="2400" dirty="0" smtClean="0"/>
              <a:t>.</a:t>
            </a:r>
            <a:r>
              <a:rPr lang="zh-CN" altLang="en-US" sz="2400" dirty="0" smtClean="0"/>
              <a:t>12</a:t>
            </a:r>
            <a:r>
              <a:rPr lang="zh-CN" altLang="en-US" sz="2400" dirty="0"/>
              <a:t>-1990 [R2002] ，IEEE标准软件工程术语表</a:t>
            </a:r>
          </a:p>
          <a:p>
            <a:r>
              <a:rPr lang="zh-CN" altLang="en-US" sz="2400" dirty="0"/>
              <a:t>[2]	ISO / IEC / IEEE 29148：2011（E），系统和软件工程 - 生命周期过程 - 需求工程</a:t>
            </a:r>
          </a:p>
          <a:p>
            <a:r>
              <a:rPr lang="zh-CN" altLang="en-US" sz="2400" dirty="0"/>
              <a:t>[3]	ISO / IEC 15288：2008（E）IEEE STD 15288-2008，系统和软件工程 - 系统生命周期过程</a:t>
            </a:r>
          </a:p>
          <a:p>
            <a:r>
              <a:rPr lang="zh-CN" altLang="en-US" sz="2400" dirty="0"/>
              <a:t>[4]	软件需求（第三版）[美]Karl Wiegers, Joy Beatty著，李忠利 李淳 霍金健 孔晨辉 译 出版社:清华大学出版社ISBN：9787302426820</a:t>
            </a:r>
          </a:p>
          <a:p>
            <a:r>
              <a:rPr lang="zh-CN" altLang="en-US" sz="2400" dirty="0"/>
              <a:t>[5]	IT项目管理 (第八版) [美]Kathy Schwalbe 著，孙新波 朱珠 贾建锋 译 出版社:机械工业出版社:ISBN：9787111582335</a:t>
            </a:r>
          </a:p>
          <a:p>
            <a:r>
              <a:rPr lang="zh-CN" altLang="en-US" sz="2400" dirty="0"/>
              <a:t>[6]	PRD2018-G06-GANTTv1.1.8.mpp 2018-10-30 usagiowl</a:t>
            </a:r>
          </a:p>
          <a:p>
            <a:r>
              <a:rPr lang="zh-CN" altLang="en-US" sz="2400" dirty="0"/>
              <a:t>[7]	PRD2018-G06-OBS 2018-10-21 Beking</a:t>
            </a:r>
          </a:p>
          <a:p>
            <a:r>
              <a:rPr lang="zh-CN" altLang="en-US" sz="2400" dirty="0"/>
              <a:t>[8]	PRD2018-G06-WBS 2018-10-21 Beking</a:t>
            </a:r>
          </a:p>
          <a:p>
            <a:r>
              <a:rPr lang="zh-CN" altLang="en-US" sz="2400" dirty="0"/>
              <a:t>[9]	PRD2018-G06-SDPv1.1.2 2018-10-21 usagiowl</a:t>
            </a:r>
          </a:p>
          <a:p>
            <a:r>
              <a:rPr lang="zh-CN" altLang="en-US" sz="2400" dirty="0"/>
              <a:t>[10]	PRD2018-G06-软件质量保障计划v0.0.1 2018-10-27 </a:t>
            </a:r>
            <a:r>
              <a:rPr lang="zh-CN" altLang="en-US" sz="2400" dirty="0" smtClean="0"/>
              <a:t>lpc</a:t>
            </a:r>
            <a:endParaRPr lang="en-US" altLang="zh-CN" sz="2400" dirty="0" smtClean="0"/>
          </a:p>
          <a:p>
            <a:r>
              <a:rPr lang="en-US" altLang="zh-CN" sz="2400" dirty="0" smtClean="0"/>
              <a:t>[11]	PRD2018-G06-</a:t>
            </a:r>
            <a:r>
              <a:rPr lang="zh-CN" altLang="en-US" sz="2400" dirty="0" smtClean="0"/>
              <a:t>需求工程项目计划</a:t>
            </a:r>
            <a:r>
              <a:rPr lang="en-US" altLang="zh-CN" sz="2400" dirty="0" smtClean="0"/>
              <a:t>v1.2.8 2018-10-30 </a:t>
            </a:r>
            <a:r>
              <a:rPr lang="en-US" altLang="zh-CN" sz="2400" dirty="0" err="1" smtClean="0"/>
              <a:t>Beking</a:t>
            </a:r>
            <a:endParaRPr lang="en-US" altLang="zh-CN" sz="2400" dirty="0" smtClean="0"/>
          </a:p>
          <a:p>
            <a:r>
              <a:rPr lang="en-US" altLang="zh-CN" sz="2400" dirty="0" smtClean="0"/>
              <a:t>[12]	PRD2018-G06-</a:t>
            </a:r>
            <a:r>
              <a:rPr lang="zh-CN" altLang="en-US" sz="2400" dirty="0" smtClean="0"/>
              <a:t>项目章程</a:t>
            </a:r>
            <a:r>
              <a:rPr lang="en-US" altLang="zh-CN" sz="2400" dirty="0" smtClean="0"/>
              <a:t>v1.1.0 2018-10-20 </a:t>
            </a:r>
            <a:r>
              <a:rPr lang="en-US" altLang="zh-CN" sz="2400" dirty="0" err="1" smtClean="0"/>
              <a:t>maojiao</a:t>
            </a:r>
            <a:endParaRPr lang="en-US" altLang="zh-CN" sz="2400" dirty="0" smtClean="0"/>
          </a:p>
          <a:p>
            <a:r>
              <a:rPr lang="en-US" altLang="zh-CN" sz="2400" dirty="0" smtClean="0"/>
              <a:t>[13]	PRD2018-G06-</a:t>
            </a:r>
            <a:r>
              <a:rPr lang="zh-CN" altLang="en-US" sz="2400" dirty="0" smtClean="0"/>
              <a:t>可行性分析报告</a:t>
            </a:r>
            <a:r>
              <a:rPr lang="en-US" altLang="zh-CN" sz="2400" dirty="0" smtClean="0"/>
              <a:t>v0.1.5 2018-10-30 </a:t>
            </a:r>
            <a:r>
              <a:rPr lang="en-US" altLang="zh-CN" sz="2400" dirty="0" err="1" smtClean="0"/>
              <a:t>lpc</a:t>
            </a:r>
            <a:endParaRPr lang="zh-CN" altLang="en-US" sz="2400" dirty="0"/>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1030" r="10256"/>
          <a:stretch/>
        </p:blipFill>
        <p:spPr>
          <a:xfrm>
            <a:off x="370955" y="980845"/>
            <a:ext cx="3142034" cy="2743583"/>
          </a:xfrm>
          <a:prstGeom prst="rect">
            <a:avLst/>
          </a:prstGeom>
          <a:ln>
            <a:solidFill>
              <a:schemeClr val="tx1"/>
            </a:solidFill>
          </a:ln>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1352" r="9935"/>
          <a:stretch/>
        </p:blipFill>
        <p:spPr>
          <a:xfrm>
            <a:off x="4627634" y="980845"/>
            <a:ext cx="3142034" cy="2743583"/>
          </a:xfrm>
          <a:prstGeom prst="rect">
            <a:avLst/>
          </a:prstGeom>
          <a:ln>
            <a:solidFill>
              <a:schemeClr val="tx1"/>
            </a:solidFill>
          </a:ln>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138" r="11424"/>
          <a:stretch/>
        </p:blipFill>
        <p:spPr>
          <a:xfrm>
            <a:off x="8579796" y="980845"/>
            <a:ext cx="3083668" cy="2743583"/>
          </a:xfrm>
          <a:prstGeom prst="rect">
            <a:avLst/>
          </a:prstGeom>
          <a:ln>
            <a:solidFill>
              <a:schemeClr val="tx1"/>
            </a:solidFill>
          </a:ln>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21564" r="11424"/>
          <a:stretch/>
        </p:blipFill>
        <p:spPr>
          <a:xfrm>
            <a:off x="2295726" y="3931186"/>
            <a:ext cx="3064213" cy="2743583"/>
          </a:xfrm>
          <a:prstGeom prst="rect">
            <a:avLst/>
          </a:prstGeom>
          <a:ln>
            <a:solidFill>
              <a:schemeClr val="tx1"/>
            </a:solidFill>
          </a:ln>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2018" r="11395"/>
          <a:stretch/>
        </p:blipFill>
        <p:spPr>
          <a:xfrm>
            <a:off x="6780177" y="3931185"/>
            <a:ext cx="3044757" cy="2743583"/>
          </a:xfrm>
          <a:prstGeom prst="rect">
            <a:avLst/>
          </a:prstGeom>
          <a:ln>
            <a:solidFill>
              <a:schemeClr val="tx1"/>
            </a:solidFill>
          </a:ln>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1000" fill="hold"/>
                                        <p:tgtEl>
                                          <p:spTgt spid="3"/>
                                        </p:tgtEl>
                                        <p:attrNameLst>
                                          <p:attrName>ppt_y</p:attrName>
                                        </p:attrNameLst>
                                      </p:cBhvr>
                                      <p:tavLst>
                                        <p:tav tm="0">
                                          <p:val>
                                            <p:strVal val="#ppt_y"/>
                                          </p:val>
                                        </p:tav>
                                        <p:tav tm="100000">
                                          <p:val>
                                            <p:strVal val="#ppt_y"/>
                                          </p:val>
                                        </p:tav>
                                      </p:tavLst>
                                    </p:anim>
                                    <p:anim calcmode="lin" valueType="num">
                                      <p:cBhvr>
                                        <p:cTn id="17"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smtClean="0"/>
              <a:t>——SWOT</a:t>
            </a:r>
            <a:r>
              <a:rPr lang="zh-CN" altLang="en-US" sz="3200" dirty="0" smtClean="0"/>
              <a:t>分析</a:t>
            </a:r>
            <a:r>
              <a:rPr lang="en-US" altLang="zh-CN" sz="1600" dirty="0" smtClean="0"/>
              <a:t>[13]</a:t>
            </a:r>
            <a:endParaRPr lang="zh-CN" altLang="en-US" sz="1600" dirty="0"/>
          </a:p>
        </p:txBody>
      </p:sp>
      <p:grpSp>
        <p:nvGrpSpPr>
          <p:cNvPr id="6" name="ïšļîḍé"/>
          <p:cNvGrpSpPr/>
          <p:nvPr/>
        </p:nvGrpSpPr>
        <p:grpSpPr>
          <a:xfrm>
            <a:off x="4628357" y="1377950"/>
            <a:ext cx="2935287" cy="4768850"/>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8" name="组合 37"/>
          <p:cNvGrpSpPr/>
          <p:nvPr/>
        </p:nvGrpSpPr>
        <p:grpSpPr>
          <a:xfrm>
            <a:off x="7563644" y="4483099"/>
            <a:ext cx="4628355" cy="2374901"/>
            <a:chOff x="8280400" y="3346355"/>
            <a:chExt cx="3235325" cy="949579"/>
          </a:xfrm>
        </p:grpSpPr>
        <p:grpSp>
          <p:nvGrpSpPr>
            <p:cNvPr id="12" name="í$ḷiḓê"/>
            <p:cNvGrpSpPr/>
            <p:nvPr/>
          </p:nvGrpSpPr>
          <p:grpSpPr>
            <a:xfrm flipH="1">
              <a:off x="8280400" y="3346355"/>
              <a:ext cx="2895601" cy="949579"/>
              <a:chOff x="673100" y="2113850"/>
              <a:chExt cx="3208686" cy="949579"/>
            </a:xfrm>
          </p:grpSpPr>
          <p:sp>
            <p:nvSpPr>
              <p:cNvPr id="21" name="îṩlíḓe">
                <a:extLst>
                  <a:ext uri="{FF2B5EF4-FFF2-40B4-BE49-F238E27FC236}">
                    <a16:creationId xmlns:a16="http://schemas.microsoft.com/office/drawing/2014/main" id="{AC321F9B-F99D-44D6-95EE-4CF3F8A760F8}"/>
                  </a:ext>
                </a:extLst>
              </p:cNvPr>
              <p:cNvSpPr/>
              <p:nvPr/>
            </p:nvSpPr>
            <p:spPr bwMode="auto">
              <a:xfrm>
                <a:off x="673101" y="2297926"/>
                <a:ext cx="3153354" cy="7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600" dirty="0"/>
                  <a:t>1</a:t>
                </a:r>
                <a:r>
                  <a:rPr lang="zh-CN" altLang="en-US" sz="1600" dirty="0"/>
                  <a:t>、同班中还有两个小组选择了这个命题，对方的豪华阵容对我方的压力不小，要在其他两组中脱颖而出，不光要满足项目发起人的基本需求，还要继续挖掘更深的需求，出色完成项目。</a:t>
                </a:r>
                <a:endParaRPr lang="en-US" altLang="zh-CN" sz="1600" dirty="0"/>
              </a:p>
            </p:txBody>
          </p:sp>
          <p:sp>
            <p:nvSpPr>
              <p:cNvPr id="22" name="iŝļíḑè">
                <a:extLst>
                  <a:ext uri="{FF2B5EF4-FFF2-40B4-BE49-F238E27FC236}">
                    <a16:creationId xmlns:a16="http://schemas.microsoft.com/office/drawing/2014/main" id="{3495B739-E5A7-4F4A-95FD-24BDFE4B18B1}"/>
                  </a:ext>
                </a:extLst>
              </p:cNvPr>
              <p:cNvSpPr txBox="1"/>
              <p:nvPr/>
            </p:nvSpPr>
            <p:spPr bwMode="auto">
              <a:xfrm>
                <a:off x="673100" y="2113850"/>
                <a:ext cx="3208686" cy="14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威胁</a:t>
                </a:r>
                <a:r>
                  <a:rPr lang="en-US" altLang="zh-CN" b="1" dirty="0"/>
                  <a:t>(threat)</a:t>
                </a:r>
                <a:endParaRPr lang="en-US" altLang="zh-CN" b="1" dirty="0"/>
              </a:p>
            </p:txBody>
          </p:sp>
        </p:grpSp>
        <p:cxnSp>
          <p:nvCxnSpPr>
            <p:cNvPr id="15" name="直接连接符 14"/>
            <p:cNvCxnSpPr/>
            <p:nvPr/>
          </p:nvCxnSpPr>
          <p:spPr>
            <a:xfrm flipH="1">
              <a:off x="837565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7635077" y="644005"/>
            <a:ext cx="4556921" cy="3839096"/>
            <a:chOff x="8280398" y="1931828"/>
            <a:chExt cx="3238502" cy="949579"/>
          </a:xfrm>
        </p:grpSpPr>
        <p:grpSp>
          <p:nvGrpSpPr>
            <p:cNvPr id="13" name="íšḷíḓê"/>
            <p:cNvGrpSpPr/>
            <p:nvPr/>
          </p:nvGrpSpPr>
          <p:grpSpPr>
            <a:xfrm flipH="1">
              <a:off x="8280398" y="1931828"/>
              <a:ext cx="3238501" cy="949579"/>
              <a:chOff x="293126" y="2113850"/>
              <a:chExt cx="3588662" cy="949579"/>
            </a:xfrm>
          </p:grpSpPr>
          <p:sp>
            <p:nvSpPr>
              <p:cNvPr id="19" name="îsľíḍê">
                <a:extLst>
                  <a:ext uri="{FF2B5EF4-FFF2-40B4-BE49-F238E27FC236}">
                    <a16:creationId xmlns:a16="http://schemas.microsoft.com/office/drawing/2014/main" id="{AC321F9B-F99D-44D6-95EE-4CF3F8A760F8}"/>
                  </a:ext>
                </a:extLst>
              </p:cNvPr>
              <p:cNvSpPr/>
              <p:nvPr/>
            </p:nvSpPr>
            <p:spPr bwMode="auto">
              <a:xfrm>
                <a:off x="293126" y="2228519"/>
                <a:ext cx="3588662" cy="83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600" dirty="0"/>
                  <a:t>1</a:t>
                </a:r>
                <a:r>
                  <a:rPr lang="zh-CN" altLang="en-US" sz="1600" dirty="0" smtClean="0"/>
                  <a:t>、项目</a:t>
                </a:r>
                <a:r>
                  <a:rPr lang="zh-CN" altLang="en-US" sz="1600" dirty="0"/>
                  <a:t>时间紧迫，项目下达者要求严格，工作强度高，工作流程都是在纸上的，没有经过实战的考验，不知道还能不能继续优化。</a:t>
                </a:r>
              </a:p>
              <a:p>
                <a:pPr>
                  <a:lnSpc>
                    <a:spcPct val="120000"/>
                  </a:lnSpc>
                </a:pPr>
                <a:r>
                  <a:rPr lang="en-US" altLang="zh-CN" sz="1600" dirty="0"/>
                  <a:t>2</a:t>
                </a:r>
                <a:r>
                  <a:rPr lang="zh-CN" altLang="en-US" sz="1600" dirty="0" smtClean="0"/>
                  <a:t>、根据</a:t>
                </a:r>
                <a:r>
                  <a:rPr lang="zh-CN" altLang="en-US" sz="1600" dirty="0"/>
                  <a:t>项目的特性选择使用快速原型的开发方法，但是老师的课程作业是为了瀑布模型而设计的，那就需要小组自觉完成更多的任务，这对小组的自我主动性和管理能力有较高的要求，鉴于组员还在磨合期，许多问题还没有浮现。</a:t>
                </a:r>
              </a:p>
              <a:p>
                <a:pPr>
                  <a:lnSpc>
                    <a:spcPct val="120000"/>
                  </a:lnSpc>
                </a:pPr>
                <a:r>
                  <a:rPr lang="en-US" altLang="zh-CN" sz="1600" dirty="0"/>
                  <a:t>3</a:t>
                </a:r>
                <a:r>
                  <a:rPr lang="zh-CN" altLang="en-US" sz="1600" dirty="0" smtClean="0"/>
                  <a:t>、小组</a:t>
                </a:r>
                <a:r>
                  <a:rPr lang="zh-CN" altLang="en-US" sz="1600" dirty="0"/>
                  <a:t>认为“渔获”这个</a:t>
                </a:r>
                <a:r>
                  <a:rPr lang="en-US" altLang="zh-CN" sz="1600" dirty="0"/>
                  <a:t>app</a:t>
                </a:r>
                <a:r>
                  <a:rPr lang="zh-CN" altLang="en-US" sz="1600" dirty="0"/>
                  <a:t>是项目下达者的需求集合的超集，我们小组的设计思路就容易被这个</a:t>
                </a:r>
                <a:r>
                  <a:rPr lang="en-US" altLang="zh-CN" sz="1600" dirty="0"/>
                  <a:t>app</a:t>
                </a:r>
                <a:r>
                  <a:rPr lang="zh-CN" altLang="en-US" sz="1600" dirty="0"/>
                  <a:t>的主题给带偏，可能就会被限制住了。</a:t>
                </a:r>
                <a:endParaRPr lang="zh-CN" altLang="en-US" sz="1600" dirty="0"/>
              </a:p>
            </p:txBody>
          </p:sp>
          <p:sp>
            <p:nvSpPr>
              <p:cNvPr id="20" name="iṣḷïďê">
                <a:extLst>
                  <a:ext uri="{FF2B5EF4-FFF2-40B4-BE49-F238E27FC236}">
                    <a16:creationId xmlns:a16="http://schemas.microsoft.com/office/drawing/2014/main" id="{3495B739-E5A7-4F4A-95FD-24BDFE4B18B1}"/>
                  </a:ext>
                </a:extLst>
              </p:cNvPr>
              <p:cNvSpPr txBox="1"/>
              <p:nvPr/>
            </p:nvSpPr>
            <p:spPr bwMode="auto">
              <a:xfrm>
                <a:off x="673101" y="2113850"/>
                <a:ext cx="3208686" cy="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劣势</a:t>
                </a:r>
                <a:r>
                  <a:rPr lang="en-US" altLang="zh-CN" b="1" dirty="0"/>
                  <a:t>(weakness)</a:t>
                </a:r>
                <a:endParaRPr lang="en-US" altLang="zh-CN" b="1" dirty="0"/>
              </a:p>
            </p:txBody>
          </p:sp>
        </p:grpSp>
        <p:cxnSp>
          <p:nvCxnSpPr>
            <p:cNvPr id="14" name="直接连接符 13"/>
            <p:cNvCxnSpPr/>
            <p:nvPr/>
          </p:nvCxnSpPr>
          <p:spPr>
            <a:xfrm flipH="1">
              <a:off x="83788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0" y="492513"/>
            <a:ext cx="4453897" cy="3633719"/>
            <a:chOff x="669925" y="1890517"/>
            <a:chExt cx="3227461" cy="990890"/>
          </a:xfrm>
        </p:grpSpPr>
        <p:grpSp>
          <p:nvGrpSpPr>
            <p:cNvPr id="9" name="î$ľîḋé"/>
            <p:cNvGrpSpPr/>
            <p:nvPr/>
          </p:nvGrpSpPr>
          <p:grpSpPr>
            <a:xfrm>
              <a:off x="669925" y="1890517"/>
              <a:ext cx="3227461" cy="956238"/>
              <a:chOff x="293126" y="2072539"/>
              <a:chExt cx="3576428" cy="956238"/>
            </a:xfrm>
          </p:grpSpPr>
          <p:sp>
            <p:nvSpPr>
              <p:cNvPr id="23" name="iSlïḓe">
                <a:extLst>
                  <a:ext uri="{FF2B5EF4-FFF2-40B4-BE49-F238E27FC236}">
                    <a16:creationId xmlns:a16="http://schemas.microsoft.com/office/drawing/2014/main" id="{AC321F9B-F99D-44D6-95EE-4CF3F8A760F8}"/>
                  </a:ext>
                </a:extLst>
              </p:cNvPr>
              <p:cNvSpPr/>
              <p:nvPr/>
            </p:nvSpPr>
            <p:spPr bwMode="auto">
              <a:xfrm>
                <a:off x="293126" y="2214568"/>
                <a:ext cx="3576428" cy="8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600" dirty="0"/>
                  <a:t>1</a:t>
                </a:r>
                <a:r>
                  <a:rPr lang="zh-CN" altLang="en-US" sz="1600" dirty="0" smtClean="0"/>
                  <a:t>、本</a:t>
                </a:r>
                <a:r>
                  <a:rPr lang="zh-CN" altLang="en-US" sz="1600" dirty="0"/>
                  <a:t>项目的发起人是一个高端钓鱼发烧友，他对众多钓友的日常痛点了如指掌，而且他是亲身经历者，有了他的指导，我们的需求开发的总体方向就不会出现太大偏差，而且市面上基于位置分享的钓友社交软件，基本上是没有的，所以本软件的开发方向是争取的、市场是广阔的。</a:t>
                </a:r>
              </a:p>
              <a:p>
                <a:pPr>
                  <a:lnSpc>
                    <a:spcPct val="120000"/>
                  </a:lnSpc>
                </a:pPr>
                <a:r>
                  <a:rPr lang="en-US" altLang="zh-CN" sz="1600" dirty="0"/>
                  <a:t>2</a:t>
                </a:r>
                <a:r>
                  <a:rPr lang="zh-CN" altLang="en-US" sz="1600" dirty="0" smtClean="0"/>
                  <a:t>、小组</a:t>
                </a:r>
                <a:r>
                  <a:rPr lang="zh-CN" altLang="en-US" sz="1600" dirty="0"/>
                  <a:t>中各个组员各有所长，还有妹子，不管是原型开发，还是</a:t>
                </a:r>
                <a:r>
                  <a:rPr lang="en-US" altLang="zh-CN" sz="1600" dirty="0"/>
                  <a:t>Android APP</a:t>
                </a:r>
                <a:r>
                  <a:rPr lang="zh-CN" altLang="en-US" sz="1600" dirty="0"/>
                  <a:t>编写，还是写网站后台，都有相关经验。小组成员有凝聚力和爆发力，都对完成项目充满了信心。</a:t>
                </a:r>
                <a:endParaRPr lang="zh-CN" altLang="en-US" sz="1600" dirty="0"/>
              </a:p>
            </p:txBody>
          </p:sp>
          <p:sp>
            <p:nvSpPr>
              <p:cNvPr id="24" name="íšḷiḍè">
                <a:extLst>
                  <a:ext uri="{FF2B5EF4-FFF2-40B4-BE49-F238E27FC236}">
                    <a16:creationId xmlns:a16="http://schemas.microsoft.com/office/drawing/2014/main" id="{3495B739-E5A7-4F4A-95FD-24BDFE4B18B1}"/>
                  </a:ext>
                </a:extLst>
              </p:cNvPr>
              <p:cNvSpPr txBox="1"/>
              <p:nvPr/>
            </p:nvSpPr>
            <p:spPr bwMode="auto">
              <a:xfrm>
                <a:off x="428580" y="2072539"/>
                <a:ext cx="3208686" cy="13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优势</a:t>
                </a:r>
                <a:r>
                  <a:rPr lang="en-US" altLang="zh-CN" b="1" dirty="0"/>
                  <a:t>(strength)</a:t>
                </a:r>
                <a:endParaRPr lang="en-US" altLang="zh-CN" b="1" dirty="0"/>
              </a:p>
            </p:txBody>
          </p:sp>
        </p:grpSp>
        <p:cxnSp>
          <p:nvCxnSpPr>
            <p:cNvPr id="10" name="直接连接符 9"/>
            <p:cNvCxnSpPr/>
            <p:nvPr/>
          </p:nvCxnSpPr>
          <p:spPr>
            <a:xfrm>
              <a:off x="6699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0" y="4169805"/>
            <a:ext cx="4333304" cy="2688196"/>
            <a:chOff x="673100" y="3282200"/>
            <a:chExt cx="3235325" cy="1013734"/>
          </a:xfrm>
        </p:grpSpPr>
        <p:grpSp>
          <p:nvGrpSpPr>
            <p:cNvPr id="8" name="işḻïďe"/>
            <p:cNvGrpSpPr/>
            <p:nvPr/>
          </p:nvGrpSpPr>
          <p:grpSpPr>
            <a:xfrm>
              <a:off x="696023" y="3282200"/>
              <a:ext cx="3212402" cy="1013734"/>
              <a:chOff x="322045" y="2049695"/>
              <a:chExt cx="3559741" cy="1013734"/>
            </a:xfrm>
          </p:grpSpPr>
          <p:sp>
            <p:nvSpPr>
              <p:cNvPr id="25" name="îśḷíḋe">
                <a:extLst>
                  <a:ext uri="{FF2B5EF4-FFF2-40B4-BE49-F238E27FC236}">
                    <a16:creationId xmlns:a16="http://schemas.microsoft.com/office/drawing/2014/main" id="{AC321F9B-F99D-44D6-95EE-4CF3F8A760F8}"/>
                  </a:ext>
                </a:extLst>
              </p:cNvPr>
              <p:cNvSpPr/>
              <p:nvPr/>
            </p:nvSpPr>
            <p:spPr bwMode="auto">
              <a:xfrm>
                <a:off x="322045" y="2167840"/>
                <a:ext cx="3559741" cy="89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dirty="0"/>
                  <a:t>1</a:t>
                </a:r>
                <a:r>
                  <a:rPr lang="zh-CN" altLang="en-US" dirty="0" smtClean="0"/>
                  <a:t>、项目</a:t>
                </a:r>
                <a:r>
                  <a:rPr lang="zh-CN" altLang="en-US" dirty="0"/>
                  <a:t>发起者代表了一大群高端的钓鱼发烧友，他们是绝对优质的社群，这对软件开发过程中的需求分析和继续的发展会有相当大的帮助。</a:t>
                </a:r>
              </a:p>
              <a:p>
                <a:pPr>
                  <a:lnSpc>
                    <a:spcPct val="120000"/>
                  </a:lnSpc>
                </a:pPr>
                <a:r>
                  <a:rPr lang="en-US" altLang="zh-CN" dirty="0"/>
                  <a:t>2</a:t>
                </a:r>
                <a:r>
                  <a:rPr lang="zh-CN" altLang="en-US" dirty="0" smtClean="0"/>
                  <a:t>、小组</a:t>
                </a:r>
                <a:r>
                  <a:rPr lang="zh-CN" altLang="en-US" dirty="0"/>
                  <a:t>成员可以用次项目磨练意志，增长技术，了解并熟练使用各种专业工具，为明日的</a:t>
                </a:r>
                <a:r>
                  <a:rPr lang="en-US" altLang="zh-CN" dirty="0"/>
                  <a:t>PM</a:t>
                </a:r>
                <a:r>
                  <a:rPr lang="zh-CN" altLang="en-US" dirty="0"/>
                  <a:t>做好准备。</a:t>
                </a:r>
                <a:endParaRPr lang="zh-CN" altLang="en-US" dirty="0"/>
              </a:p>
            </p:txBody>
          </p:sp>
          <p:sp>
            <p:nvSpPr>
              <p:cNvPr id="26" name="is1iḍé">
                <a:extLst>
                  <a:ext uri="{FF2B5EF4-FFF2-40B4-BE49-F238E27FC236}">
                    <a16:creationId xmlns:a16="http://schemas.microsoft.com/office/drawing/2014/main" id="{3495B739-E5A7-4F4A-95FD-24BDFE4B18B1}"/>
                  </a:ext>
                </a:extLst>
              </p:cNvPr>
              <p:cNvSpPr txBox="1"/>
              <p:nvPr/>
            </p:nvSpPr>
            <p:spPr bwMode="auto">
              <a:xfrm>
                <a:off x="436206" y="2049695"/>
                <a:ext cx="3208686" cy="1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b="1" dirty="0"/>
                  <a:t>机会</a:t>
                </a:r>
                <a:r>
                  <a:rPr lang="en-US" altLang="zh-CN" b="1" dirty="0"/>
                  <a:t>(opportunity)</a:t>
                </a:r>
                <a:endParaRPr lang="en-US" altLang="zh-CN" b="1" dirty="0"/>
              </a:p>
            </p:txBody>
          </p:sp>
        </p:grpSp>
        <p:cxnSp>
          <p:nvCxnSpPr>
            <p:cNvPr id="11" name="直接连接符 10"/>
            <p:cNvCxnSpPr/>
            <p:nvPr/>
          </p:nvCxnSpPr>
          <p:spPr>
            <a:xfrm>
              <a:off x="67310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244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a:t>
            </a:r>
            <a:r>
              <a:rPr lang="zh-CN" altLang="en-US" sz="3200" dirty="0" smtClean="0"/>
              <a:t>报告</a:t>
            </a:r>
            <a:r>
              <a:rPr lang="en-US" altLang="zh-CN" sz="3200" dirty="0" smtClean="0"/>
              <a:t>——</a:t>
            </a:r>
            <a:r>
              <a:rPr lang="zh-CN" altLang="en-US" sz="3200" dirty="0" smtClean="0"/>
              <a:t>市面上主要的</a:t>
            </a:r>
            <a:r>
              <a:rPr lang="en-US" altLang="zh-CN" sz="3200" dirty="0" smtClean="0"/>
              <a:t>APP</a:t>
            </a:r>
            <a:r>
              <a:rPr lang="zh-CN" altLang="en-US" sz="3200" dirty="0" smtClean="0"/>
              <a:t>对比</a:t>
            </a:r>
            <a:r>
              <a:rPr lang="en-US" altLang="zh-CN" sz="1600" dirty="0">
                <a:solidFill>
                  <a:srgbClr val="365A96"/>
                </a:solidFill>
              </a:rPr>
              <a:t>[13]</a:t>
            </a:r>
            <a:endParaRPr lang="zh-CN" altLang="en-US" sz="3200" dirty="0"/>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3285</Words>
  <Application>Microsoft Office PowerPoint</Application>
  <PresentationFormat>宽屏</PresentationFormat>
  <Paragraphs>515</Paragraphs>
  <Slides>68</Slides>
  <Notes>50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68</vt:i4>
      </vt:variant>
    </vt:vector>
  </HeadingPairs>
  <TitlesOfParts>
    <vt:vector size="79" baseType="lpstr">
      <vt:lpstr>等线</vt:lpstr>
      <vt:lpstr>方正姚体</vt:lpstr>
      <vt:lpstr>宋体</vt:lpstr>
      <vt:lpstr>微软雅黑</vt:lpstr>
      <vt:lpstr>微软雅黑</vt:lpstr>
      <vt:lpstr>Arial</vt:lpstr>
      <vt:lpstr>Arial Black</vt:lpstr>
      <vt:lpstr>Calibri</vt:lpstr>
      <vt:lpstr>Cambria</vt:lpstr>
      <vt:lpstr>Times New Roman</vt:lpstr>
      <vt:lpstr>Office 主题</vt:lpstr>
      <vt:lpstr>PowerPoint 演示文稿</vt:lpstr>
      <vt:lpstr>引言[11]</vt:lpstr>
      <vt:lpstr>PowerPoint 演示文稿</vt:lpstr>
      <vt:lpstr>PowerPoint 演示文稿</vt:lpstr>
      <vt:lpstr>项目章程[12]</vt:lpstr>
      <vt:lpstr>项目章程——项目描述[12]</vt:lpstr>
      <vt:lpstr>PowerPoint 演示文稿</vt:lpstr>
      <vt:lpstr>可行性分析报告——SWOT分析[13]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可行性分析报告[13]</vt:lpstr>
      <vt:lpstr>可行性分析报告——最终方案[13]</vt:lpstr>
      <vt:lpstr>可行性分析报告——五个可行性[13]</vt:lpstr>
      <vt:lpstr>可行性分析报告——五个可行性[13]</vt:lpstr>
      <vt:lpstr>可行性分析报告——五个可行性[13]</vt:lpstr>
      <vt:lpstr>PowerPoint 演示文稿</vt:lpstr>
      <vt:lpstr>PowerPoint 演示文稿</vt:lpstr>
      <vt:lpstr>PowerPoint 演示文稿</vt:lpstr>
      <vt:lpstr>范围管理计划[11]</vt:lpstr>
      <vt:lpstr>PowerPoint 演示文稿</vt:lpstr>
      <vt:lpstr>人力资源计划[11]</vt:lpstr>
      <vt:lpstr>人力资源计划[11]</vt:lpstr>
      <vt:lpstr>人力资源计划[11]</vt:lpstr>
      <vt:lpstr>人力资源计划[11]</vt:lpstr>
      <vt:lpstr>PowerPoint 演示文稿</vt:lpstr>
      <vt:lpstr>干系人管理计划[11]</vt:lpstr>
      <vt:lpstr>干系人管理计划[11]</vt:lpstr>
      <vt:lpstr>干系人管理计划[11]</vt:lpstr>
      <vt:lpstr>PowerPoint 演示文稿</vt:lpstr>
      <vt:lpstr>沟通管理计划[11]</vt:lpstr>
      <vt:lpstr>沟通管理计划[11]</vt:lpstr>
      <vt:lpstr>PowerPoint 演示文稿</vt:lpstr>
      <vt:lpstr>WBS[8]</vt:lpstr>
      <vt:lpstr>WBS[8]</vt:lpstr>
      <vt:lpstr>WBS[8]</vt:lpstr>
      <vt:lpstr>WBS[8]</vt:lpstr>
      <vt:lpstr>WBS[8]</vt:lpstr>
      <vt:lpstr>WBS[8]</vt:lpstr>
      <vt:lpstr>WBS[8]</vt:lpstr>
      <vt:lpstr>WBS[8]</vt:lpstr>
      <vt:lpstr>WBS——输入输出</vt:lpstr>
      <vt:lpstr>Gantt[6]</vt:lpstr>
      <vt:lpstr>Gantt——资源分配[6]</vt:lpstr>
      <vt:lpstr>Gantt——资源分配[6]</vt:lpstr>
      <vt:lpstr>PowerPoint 演示文稿</vt:lpstr>
      <vt:lpstr>风险管理计划——风险识别[11]</vt:lpstr>
      <vt:lpstr>风险管理计划——项目风险概率和影响定义[11]</vt:lpstr>
      <vt:lpstr>风险管理计划——风险控制[11]</vt:lpstr>
      <vt:lpstr>风险管理计划——风险控制[11]</vt:lpstr>
      <vt:lpstr>PowerPoint 演示文稿</vt:lpstr>
      <vt:lpstr>成本管理计划——项目成本估算[11]</vt:lpstr>
      <vt:lpstr>PowerPoint 演示文稿</vt:lpstr>
      <vt:lpstr>质量管理计划——管理机构[11]</vt:lpstr>
      <vt:lpstr>质量管理计划[11]</vt:lpstr>
      <vt:lpstr>质量管理计划——配置管理说明[11]</vt:lpstr>
      <vt:lpstr>质量管理计划——配置管理说明[11]</vt:lpstr>
      <vt:lpstr>PowerPoint 演示文稿</vt:lpstr>
      <vt:lpstr>参考文献</vt:lpstr>
      <vt:lpstr>组内评价</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Jonesnow</cp:lastModifiedBy>
  <cp:revision>98</cp:revision>
  <dcterms:created xsi:type="dcterms:W3CDTF">2015-05-05T08:02:14Z</dcterms:created>
  <dcterms:modified xsi:type="dcterms:W3CDTF">2018-10-30T14:15:10Z</dcterms:modified>
</cp:coreProperties>
</file>